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4" r:id="rId2"/>
    <p:sldId id="295" r:id="rId3"/>
    <p:sldId id="296" r:id="rId4"/>
    <p:sldId id="297" r:id="rId5"/>
    <p:sldId id="298" r:id="rId6"/>
    <p:sldId id="305" r:id="rId7"/>
    <p:sldId id="306" r:id="rId8"/>
    <p:sldId id="307" r:id="rId9"/>
    <p:sldId id="299" r:id="rId10"/>
    <p:sldId id="301" r:id="rId11"/>
    <p:sldId id="324" r:id="rId12"/>
    <p:sldId id="325" r:id="rId13"/>
    <p:sldId id="327" r:id="rId14"/>
    <p:sldId id="330" r:id="rId15"/>
    <p:sldId id="331" r:id="rId16"/>
    <p:sldId id="329" r:id="rId17"/>
    <p:sldId id="333" r:id="rId18"/>
    <p:sldId id="332" r:id="rId19"/>
    <p:sldId id="343" r:id="rId20"/>
    <p:sldId id="344" r:id="rId21"/>
    <p:sldId id="335" r:id="rId22"/>
    <p:sldId id="308" r:id="rId23"/>
    <p:sldId id="337" r:id="rId24"/>
    <p:sldId id="309" r:id="rId25"/>
    <p:sldId id="310" r:id="rId26"/>
    <p:sldId id="311" r:id="rId27"/>
    <p:sldId id="338" r:id="rId28"/>
    <p:sldId id="340" r:id="rId29"/>
    <p:sldId id="312" r:id="rId30"/>
    <p:sldId id="341" r:id="rId31"/>
    <p:sldId id="313" r:id="rId32"/>
    <p:sldId id="342" r:id="rId33"/>
    <p:sldId id="339" r:id="rId34"/>
    <p:sldId id="346" r:id="rId35"/>
    <p:sldId id="352" r:id="rId36"/>
    <p:sldId id="353" r:id="rId37"/>
    <p:sldId id="347" r:id="rId38"/>
    <p:sldId id="320" r:id="rId39"/>
    <p:sldId id="322" r:id="rId40"/>
    <p:sldId id="348" r:id="rId41"/>
    <p:sldId id="349" r:id="rId42"/>
    <p:sldId id="350" r:id="rId43"/>
    <p:sldId id="351" r:id="rId44"/>
    <p:sldId id="357" r:id="rId45"/>
    <p:sldId id="354" r:id="rId46"/>
    <p:sldId id="355" r:id="rId47"/>
    <p:sldId id="359" r:id="rId48"/>
    <p:sldId id="356" r:id="rId49"/>
    <p:sldId id="358" r:id="rId50"/>
    <p:sldId id="360"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8" r:id="rId66"/>
    <p:sldId id="381" r:id="rId67"/>
    <p:sldId id="379" r:id="rId68"/>
    <p:sldId id="382" r:id="rId69"/>
    <p:sldId id="383" r:id="rId70"/>
    <p:sldId id="388" r:id="rId71"/>
    <p:sldId id="384" r:id="rId72"/>
    <p:sldId id="389" r:id="rId73"/>
    <p:sldId id="387" r:id="rId74"/>
    <p:sldId id="385" r:id="rId75"/>
    <p:sldId id="386" r:id="rId76"/>
    <p:sldId id="390" r:id="rId77"/>
    <p:sldId id="391" r:id="rId78"/>
    <p:sldId id="393" r:id="rId79"/>
    <p:sldId id="392" r:id="rId80"/>
    <p:sldId id="396" r:id="rId81"/>
    <p:sldId id="394" r:id="rId82"/>
    <p:sldId id="395" r:id="rId83"/>
    <p:sldId id="397" r:id="rId84"/>
    <p:sldId id="398" r:id="rId85"/>
    <p:sldId id="399" r:id="rId86"/>
    <p:sldId id="376" r:id="rId87"/>
    <p:sldId id="377" r:id="rId88"/>
    <p:sldId id="375" r:id="rId8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DB"/>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12" autoAdjust="0"/>
    <p:restoredTop sz="94660" autoAdjust="0"/>
  </p:normalViewPr>
  <p:slideViewPr>
    <p:cSldViewPr snapToGrid="0">
      <p:cViewPr varScale="1">
        <p:scale>
          <a:sx n="88" d="100"/>
          <a:sy n="88" d="100"/>
        </p:scale>
        <p:origin x="259"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4169498-325C-4CCB-A5D5-99AD6BAFCA2A}" type="datetime1">
              <a:rPr lang="en-US"/>
              <a:pPr>
                <a:defRPr/>
              </a:pPr>
              <a:t>12/18/2023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E523C52-1BBD-4CF2-97E6-BF1793071C1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667EF23-D2AA-4C24-B1C3-498AFE76AA9A}" type="datetime1">
              <a:rPr lang="en-US"/>
              <a:pPr>
                <a:defRPr/>
              </a:pPr>
              <a:t>12/18/2023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47F3E01-3CFD-4016-B854-337B1693B48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E54E330-13DD-4167-BC1A-61EAEAB0366C}" type="datetime1">
              <a:rPr lang="en-US"/>
              <a:pPr>
                <a:defRPr/>
              </a:pPr>
              <a:t>12/18/2023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D0D4177-CA4F-4539-8A6D-020AD5AF60D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AFE3CD-5C6F-4665-87B2-73A33AE33255}" type="datetime1">
              <a:rPr lang="en-US"/>
              <a:pPr>
                <a:defRPr/>
              </a:pPr>
              <a:t>12/18/2023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3758AD7-3D66-4A42-B45C-8838793F41CA}"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ED224AE-AFC1-4555-9A03-0030063AD820}" type="datetime1">
              <a:rPr lang="en-US"/>
              <a:pPr>
                <a:defRPr/>
              </a:pPr>
              <a:t>12/18/2023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5D9EA6E-6F36-43E3-A7C5-837D21CA3D6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510E933-AC42-4EC6-B8BF-E613D69068CB}" type="datetime1">
              <a:rPr lang="en-US"/>
              <a:pPr>
                <a:defRPr/>
              </a:pPr>
              <a:t>12/18/2023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E3F1033-4641-4CCB-B6A8-9EDCA7B3878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7E3A0B9-A272-4660-B61B-B7FAAAD5F65B}" type="datetime1">
              <a:rPr lang="en-US"/>
              <a:pPr>
                <a:defRPr/>
              </a:pPr>
              <a:t>12/18/2023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454F3E2-9292-4E53-BC62-918F03AF19A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031C66F-EA90-404D-B040-CDD33F4D8826}" type="datetime1">
              <a:rPr lang="en-US"/>
              <a:pPr>
                <a:defRPr/>
              </a:pPr>
              <a:t>12/18/2023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06407A03-7661-4546-A1FF-E6814FB5B0E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77D22B-E02C-400F-B8E0-07033C416E21}" type="datetime1">
              <a:rPr lang="en-US"/>
              <a:pPr>
                <a:defRPr/>
              </a:pPr>
              <a:t>12/18/2023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F19D4706-70F8-4D15-B113-C379CF5D8CC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CE5DFA1-A546-4BA8-91C4-852379695E7D}" type="datetime1">
              <a:rPr lang="en-US"/>
              <a:pPr>
                <a:defRPr/>
              </a:pPr>
              <a:t>12/18/2023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543352C-46F5-45DB-B948-D283803E982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CE3CB85-7E07-4412-B9BC-845CCF31FE5F}" type="datetime1">
              <a:rPr lang="en-US"/>
              <a:pPr>
                <a:defRPr/>
              </a:pPr>
              <a:t>12/18/2023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6E48E80-CD0D-472E-8523-2FC6A69A5DC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defRPr>
            </a:lvl1pPr>
          </a:lstStyle>
          <a:p>
            <a:pPr>
              <a:defRPr/>
            </a:pPr>
            <a:fld id="{712570D8-0FEF-4E11-BF4C-FB48DC083E96}" type="datetime1">
              <a:rPr lang="en-US"/>
              <a:pPr>
                <a:defRPr/>
              </a:pPr>
              <a:t>12/18/2023</a:t>
            </a:fld>
            <a:endParaRPr lang="en-US" dirty="0"/>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93277D1-F980-400E-840C-15B6DE721A8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medium.com/fintechexplained/neural-networks-bias-and-weights-10b53e6285da"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F44FBFD-7DF2-4EEC-B0B6-EF373E043D6D}"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9CFF138D-1051-485F-A802-50C2AD6E8E7B}" type="slidenum">
              <a:rPr lang="en-US"/>
              <a:pPr/>
              <a:t>1</a:t>
            </a:fld>
            <a:endParaRPr lang="en-US"/>
          </a:p>
        </p:txBody>
      </p:sp>
      <p:sp>
        <p:nvSpPr>
          <p:cNvPr id="2054" name="Rectangle 6"/>
          <p:cNvSpPr>
            <a:spLocks noChangeArrowheads="1"/>
          </p:cNvSpPr>
          <p:nvPr/>
        </p:nvSpPr>
        <p:spPr bwMode="auto">
          <a:xfrm>
            <a:off x="3320924" y="1547171"/>
            <a:ext cx="5521107" cy="1200329"/>
          </a:xfrm>
          <a:prstGeom prst="rect">
            <a:avLst/>
          </a:prstGeom>
          <a:noFill/>
          <a:ln w="38100">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Bookman Old Style" pitchFamily="18" charset="0"/>
                <a:ea typeface="Cambria" pitchFamily="18" charset="0"/>
                <a:cs typeface="Arial" pitchFamily="34" charset="0"/>
              </a:rPr>
              <a:t>UNIT – I</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Bookman Old Style" pitchFamily="18" charset="0"/>
                <a:ea typeface="Cambria" pitchFamily="18" charset="0"/>
                <a:cs typeface="Arial" pitchFamily="34" charset="0"/>
              </a:rPr>
              <a:t>Deep Learning Basics</a:t>
            </a:r>
            <a:r>
              <a:rPr kumimoji="0" lang="en-US" sz="3600" b="0" i="0" u="none" strike="noStrike" cap="none" normalizeH="0" baseline="0" dirty="0" smtClean="0">
                <a:ln>
                  <a:noFill/>
                </a:ln>
                <a:solidFill>
                  <a:schemeClr val="tx1"/>
                </a:solidFill>
                <a:effectLst/>
                <a:latin typeface="Bookman Old Style" pitchFamily="18" charset="0"/>
                <a:cs typeface="Arial" pitchFamily="34" charset="0"/>
              </a:rPr>
              <a:t> </a:t>
            </a:r>
          </a:p>
        </p:txBody>
      </p:sp>
      <p:sp>
        <p:nvSpPr>
          <p:cNvPr id="8" name="Rectangle 7"/>
          <p:cNvSpPr/>
          <p:nvPr/>
        </p:nvSpPr>
        <p:spPr>
          <a:xfrm>
            <a:off x="1919111" y="4121835"/>
            <a:ext cx="8873066" cy="830997"/>
          </a:xfrm>
          <a:prstGeom prst="rect">
            <a:avLst/>
          </a:prstGeom>
          <a:ln>
            <a:solidFill>
              <a:schemeClr val="accent6">
                <a:lumMod val="75000"/>
              </a:schemeClr>
            </a:solidFill>
          </a:ln>
        </p:spPr>
        <p:txBody>
          <a:bodyPr wrap="square">
            <a:spAutoFit/>
          </a:bodyPr>
          <a:lstStyle/>
          <a:p>
            <a:pPr algn="ctr"/>
            <a:r>
              <a:rPr lang="en-US" sz="2400" b="1" dirty="0">
                <a:latin typeface="Bookman Old Style" pitchFamily="18" charset="0"/>
              </a:rPr>
              <a:t>Deep Learning</a:t>
            </a:r>
            <a:r>
              <a:rPr lang="en-US" sz="2400" dirty="0">
                <a:latin typeface="Bookman Old Style" pitchFamily="18" charset="0"/>
              </a:rPr>
              <a:t> is a subset of Machine Learning which is used to achieve Artificial Intelligence.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10</a:t>
            </a:fld>
            <a:endParaRPr lang="en-US"/>
          </a:p>
        </p:txBody>
      </p:sp>
      <p:pic>
        <p:nvPicPr>
          <p:cNvPr id="2051" name="Picture 3"/>
          <p:cNvPicPr>
            <a:picLocks noChangeAspect="1" noChangeArrowheads="1"/>
          </p:cNvPicPr>
          <p:nvPr/>
        </p:nvPicPr>
        <p:blipFill>
          <a:blip r:embed="rId3"/>
          <a:srcRect/>
          <a:stretch>
            <a:fillRect/>
          </a:stretch>
        </p:blipFill>
        <p:spPr bwMode="auto">
          <a:xfrm>
            <a:off x="6578220" y="1569350"/>
            <a:ext cx="5101847" cy="3555833"/>
          </a:xfrm>
          <a:prstGeom prst="rect">
            <a:avLst/>
          </a:prstGeom>
          <a:noFill/>
          <a:ln w="9525">
            <a:solidFill>
              <a:schemeClr val="accent6">
                <a:lumMod val="75000"/>
              </a:schemeClr>
            </a:solidFill>
            <a:miter lim="800000"/>
            <a:headEnd/>
            <a:tailEnd/>
          </a:ln>
          <a:effectLst/>
        </p:spPr>
      </p:pic>
      <p:graphicFrame>
        <p:nvGraphicFramePr>
          <p:cNvPr id="2052" name="Object 4"/>
          <p:cNvGraphicFramePr>
            <a:graphicFrameLocks noChangeAspect="1"/>
          </p:cNvGraphicFramePr>
          <p:nvPr/>
        </p:nvGraphicFramePr>
        <p:xfrm>
          <a:off x="8489665" y="4057673"/>
          <a:ext cx="1118359" cy="950605"/>
        </p:xfrm>
        <a:graphic>
          <a:graphicData uri="http://schemas.openxmlformats.org/presentationml/2006/ole">
            <mc:AlternateContent xmlns:mc="http://schemas.openxmlformats.org/markup-compatibility/2006">
              <mc:Choice xmlns:v="urn:schemas-microsoft-com:vml" Requires="v">
                <p:oleObj spid="_x0000_s2056" name="Equation" r:id="rId4" imgW="507960" imgH="431640" progId="Equation.DSMT4">
                  <p:embed/>
                </p:oleObj>
              </mc:Choice>
              <mc:Fallback>
                <p:oleObj name="Equation" r:id="rId4" imgW="507960" imgH="43164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9665" y="4057673"/>
                        <a:ext cx="1118359" cy="95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5"/>
          <p:cNvGraphicFramePr>
            <a:graphicFrameLocks noChangeAspect="1"/>
          </p:cNvGraphicFramePr>
          <p:nvPr/>
        </p:nvGraphicFramePr>
        <p:xfrm>
          <a:off x="9633138" y="3553655"/>
          <a:ext cx="2032171" cy="950106"/>
        </p:xfrm>
        <a:graphic>
          <a:graphicData uri="http://schemas.openxmlformats.org/presentationml/2006/ole">
            <mc:AlternateContent xmlns:mc="http://schemas.openxmlformats.org/markup-compatibility/2006">
              <mc:Choice xmlns:v="urn:schemas-microsoft-com:vml" Requires="v">
                <p:oleObj spid="_x0000_s2057" name="Equation" r:id="rId6" imgW="977760" imgH="457200" progId="Equation.DSMT4">
                  <p:embed/>
                </p:oleObj>
              </mc:Choice>
              <mc:Fallback>
                <p:oleObj name="Equation" r:id="rId6" imgW="977760" imgH="4572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3138" y="3553655"/>
                        <a:ext cx="2032171" cy="95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7" descr="https://miro.medium.com/v2/resize:fit:700/1*sA1AswVFReH7M6zAoBGFzg.png"/>
          <p:cNvPicPr/>
          <p:nvPr/>
        </p:nvPicPr>
        <p:blipFill rotWithShape="1">
          <a:blip r:embed="rId8">
            <a:extLst>
              <a:ext uri="{28A0092B-C50C-407E-A947-70E740481C1C}">
                <a14:useLocalDpi xmlns:a14="http://schemas.microsoft.com/office/drawing/2010/main" val="0"/>
              </a:ext>
            </a:extLst>
          </a:blip>
          <a:srcRect t="27523" r="3286" b="12845"/>
          <a:stretch/>
        </p:blipFill>
        <p:spPr bwMode="auto">
          <a:xfrm>
            <a:off x="464024" y="1562391"/>
            <a:ext cx="5268036" cy="402885"/>
          </a:xfrm>
          <a:prstGeom prst="rect">
            <a:avLst/>
          </a:prstGeom>
          <a:noFill/>
          <a:ln>
            <a:solidFill>
              <a:schemeClr val="accent6">
                <a:lumMod val="75000"/>
              </a:schemeClr>
            </a:solidFill>
          </a:ln>
          <a:extLst>
            <a:ext uri="{53640926-AAD7-44D8-BBD7-CCE9431645EC}">
              <a14:shadowObscured xmlns:a14="http://schemas.microsoft.com/office/drawing/2010/main"/>
            </a:ext>
          </a:extLst>
        </p:spPr>
      </p:pic>
      <p:sp>
        <p:nvSpPr>
          <p:cNvPr id="9" name="Rectangle 8"/>
          <p:cNvSpPr/>
          <p:nvPr/>
        </p:nvSpPr>
        <p:spPr>
          <a:xfrm>
            <a:off x="427630" y="608294"/>
            <a:ext cx="9562531" cy="769441"/>
          </a:xfrm>
          <a:prstGeom prst="rect">
            <a:avLst/>
          </a:prstGeom>
          <a:ln>
            <a:solidFill>
              <a:schemeClr val="accent6">
                <a:lumMod val="75000"/>
              </a:schemeClr>
            </a:solidFill>
          </a:ln>
        </p:spPr>
        <p:txBody>
          <a:bodyPr wrap="square">
            <a:spAutoFit/>
          </a:bodyPr>
          <a:lstStyle/>
          <a:p>
            <a:r>
              <a:rPr lang="en-US" sz="2200" dirty="0" smtClean="0">
                <a:latin typeface="Bookman Old Style" pitchFamily="18" charset="0"/>
              </a:rPr>
              <a:t>The </a:t>
            </a:r>
            <a:r>
              <a:rPr lang="en-US" sz="2200" b="1" dirty="0" smtClean="0">
                <a:latin typeface="Bookman Old Style" pitchFamily="18" charset="0"/>
              </a:rPr>
              <a:t>bias</a:t>
            </a:r>
            <a:r>
              <a:rPr lang="en-US" sz="2200" dirty="0" smtClean="0">
                <a:latin typeface="Bookman Old Style" pitchFamily="18" charset="0"/>
              </a:rPr>
              <a:t> is a threshold the perceptron must reach before the output is produced.</a:t>
            </a:r>
            <a:endParaRPr lang="en-US" sz="2200" dirty="0">
              <a:latin typeface="Bookman Old Style" pitchFamily="18" charset="0"/>
            </a:endParaRPr>
          </a:p>
        </p:txBody>
      </p:sp>
      <p:sp>
        <p:nvSpPr>
          <p:cNvPr id="10" name="Rectangle 9"/>
          <p:cNvSpPr/>
          <p:nvPr/>
        </p:nvSpPr>
        <p:spPr>
          <a:xfrm>
            <a:off x="313899" y="2830857"/>
            <a:ext cx="6114197" cy="1446550"/>
          </a:xfrm>
          <a:prstGeom prst="rect">
            <a:avLst/>
          </a:prstGeom>
          <a:ln>
            <a:solidFill>
              <a:schemeClr val="accent6">
                <a:lumMod val="75000"/>
              </a:schemeClr>
            </a:solidFill>
          </a:ln>
        </p:spPr>
        <p:txBody>
          <a:bodyPr wrap="square">
            <a:spAutoFit/>
          </a:bodyPr>
          <a:lstStyle/>
          <a:p>
            <a:pPr algn="just"/>
            <a:r>
              <a:rPr lang="en-US" sz="2200" dirty="0" smtClean="0">
                <a:latin typeface="Bookman Old Style" pitchFamily="18" charset="0"/>
              </a:rPr>
              <a:t>The </a:t>
            </a:r>
            <a:r>
              <a:rPr lang="en-US" sz="2200" i="1" dirty="0" smtClean="0">
                <a:latin typeface="Bookman Old Style" pitchFamily="18" charset="0"/>
              </a:rPr>
              <a:t>bias</a:t>
            </a:r>
            <a:r>
              <a:rPr lang="en-US" sz="2200" dirty="0" smtClean="0">
                <a:latin typeface="Bookman Old Style" pitchFamily="18" charset="0"/>
              </a:rPr>
              <a:t> term is an adjustable, numerical term added to a </a:t>
            </a:r>
            <a:r>
              <a:rPr lang="en-US" sz="2200" dirty="0" err="1" smtClean="0">
                <a:latin typeface="Bookman Old Style" pitchFamily="18" charset="0"/>
              </a:rPr>
              <a:t>perceptron’s</a:t>
            </a:r>
            <a:r>
              <a:rPr lang="en-US" sz="2200" dirty="0" smtClean="0">
                <a:latin typeface="Bookman Old Style" pitchFamily="18" charset="0"/>
              </a:rPr>
              <a:t> </a:t>
            </a:r>
            <a:r>
              <a:rPr lang="en-US" sz="2200" i="1" dirty="0" smtClean="0">
                <a:latin typeface="Bookman Old Style" pitchFamily="18" charset="0"/>
              </a:rPr>
              <a:t>weighted sum</a:t>
            </a:r>
            <a:r>
              <a:rPr lang="en-US" sz="2200" dirty="0" smtClean="0">
                <a:latin typeface="Bookman Old Style" pitchFamily="18" charset="0"/>
              </a:rPr>
              <a:t> of inputs and weights that can increase classification model accuracy.</a:t>
            </a:r>
            <a:endParaRPr lang="en-US" sz="2200" dirty="0">
              <a:latin typeface="Bookman Old Style" pitchFamily="18" charset="0"/>
            </a:endParaRPr>
          </a:p>
        </p:txBody>
      </p:sp>
      <p:sp>
        <p:nvSpPr>
          <p:cNvPr id="11" name="Rectangle 10"/>
          <p:cNvSpPr/>
          <p:nvPr/>
        </p:nvSpPr>
        <p:spPr>
          <a:xfrm>
            <a:off x="441276" y="5104263"/>
            <a:ext cx="11227560" cy="1446550"/>
          </a:xfrm>
          <a:prstGeom prst="rect">
            <a:avLst/>
          </a:prstGeom>
          <a:ln>
            <a:solidFill>
              <a:schemeClr val="accent6">
                <a:lumMod val="75000"/>
              </a:schemeClr>
            </a:solidFill>
          </a:ln>
        </p:spPr>
        <p:txBody>
          <a:bodyPr wrap="square">
            <a:spAutoFit/>
          </a:bodyPr>
          <a:lstStyle/>
          <a:p>
            <a:pPr algn="just"/>
            <a:r>
              <a:rPr lang="en-US" sz="2200" dirty="0" smtClean="0">
                <a:latin typeface="Bookman Old Style" pitchFamily="18" charset="0"/>
              </a:rPr>
              <a:t>The addition of the bias term is helpful because it serves as another model parameter (in addition to weights) that can be tuned to make the model's performance on training data as good as possible. The default input value for the bias weight is 1 and the weight value is adjustable.</a:t>
            </a:r>
            <a:endParaRPr lang="en-US" sz="2200" dirty="0">
              <a:latin typeface="Bookman Old Style"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11</a:t>
            </a:fld>
            <a:endParaRPr lang="en-US"/>
          </a:p>
        </p:txBody>
      </p:sp>
      <p:sp>
        <p:nvSpPr>
          <p:cNvPr id="3073" name="Rectangle 1"/>
          <p:cNvSpPr>
            <a:spLocks noChangeArrowheads="1"/>
          </p:cNvSpPr>
          <p:nvPr/>
        </p:nvSpPr>
        <p:spPr bwMode="auto">
          <a:xfrm>
            <a:off x="354841" y="354842"/>
            <a:ext cx="5268036" cy="523220"/>
          </a:xfrm>
          <a:prstGeom prst="rect">
            <a:avLst/>
          </a:prstGeom>
          <a:noFill/>
          <a:ln w="38100">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Why Perceptrons are used?</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descr="https://miro.medium.com/v2/resize:fit:700/1*apf16G7IVf6f4_vno8GHpQ.png"/>
          <p:cNvPicPr/>
          <p:nvPr/>
        </p:nvPicPr>
        <p:blipFill rotWithShape="1">
          <a:blip r:embed="rId2">
            <a:extLst>
              <a:ext uri="{28A0092B-C50C-407E-A947-70E740481C1C}">
                <a14:useLocalDpi xmlns:a14="http://schemas.microsoft.com/office/drawing/2010/main" val="0"/>
              </a:ext>
            </a:extLst>
          </a:blip>
          <a:srcRect t="5708" b="7120"/>
          <a:stretch/>
        </p:blipFill>
        <p:spPr bwMode="auto">
          <a:xfrm>
            <a:off x="7397086" y="1949638"/>
            <a:ext cx="4012441" cy="2117395"/>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400335" y="1686468"/>
            <a:ext cx="5932227" cy="1015663"/>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Perceptrons are the building blocks of neural networks. They are typically used for supervised learning of binary classifiers.</a:t>
            </a:r>
            <a:endParaRPr lang="en-US" sz="2000" dirty="0">
              <a:latin typeface="Bookman Old Style"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12</a:t>
            </a:fld>
            <a:endParaRPr lang="en-US"/>
          </a:p>
        </p:txBody>
      </p:sp>
      <p:pic>
        <p:nvPicPr>
          <p:cNvPr id="4" name="Picture 3" descr="https://miro.medium.com/v2/resize:fit:700/1*HmBMeq83pY63eVORccceHQ.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313" y="323002"/>
            <a:ext cx="3475248" cy="2788688"/>
          </a:xfrm>
          <a:prstGeom prst="rect">
            <a:avLst/>
          </a:prstGeom>
          <a:noFill/>
          <a:ln>
            <a:noFill/>
          </a:ln>
        </p:spPr>
      </p:pic>
      <p:pic>
        <p:nvPicPr>
          <p:cNvPr id="7" name="Picture 6" descr="https://miro.medium.com/v2/resize:fit:697/1*hv1D_owM81GO7d2oGxKnu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0984" y="3268709"/>
            <a:ext cx="2919793" cy="3227625"/>
          </a:xfrm>
          <a:prstGeom prst="rect">
            <a:avLst/>
          </a:prstGeom>
          <a:noFill/>
          <a:ln>
            <a:noFill/>
          </a:ln>
        </p:spPr>
      </p:pic>
      <p:sp>
        <p:nvSpPr>
          <p:cNvPr id="32771" name="Rectangle 3"/>
          <p:cNvSpPr>
            <a:spLocks noChangeArrowheads="1"/>
          </p:cNvSpPr>
          <p:nvPr/>
        </p:nvSpPr>
        <p:spPr bwMode="auto">
          <a:xfrm>
            <a:off x="627798" y="409434"/>
            <a:ext cx="6728346" cy="5016758"/>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lvl="0" algn="just" eaLnBrk="1" hangingPunct="1"/>
            <a:r>
              <a:rPr lang="en-US" sz="2000" dirty="0" smtClean="0">
                <a:solidFill>
                  <a:srgbClr val="292929"/>
                </a:solidFill>
                <a:latin typeface="Bookman Old Style" pitchFamily="18" charset="0"/>
                <a:ea typeface="Times New Roman" pitchFamily="18" charset="0"/>
                <a:cs typeface="Times New Roman" pitchFamily="18" charset="0"/>
              </a:rPr>
              <a:t>Let</a:t>
            </a:r>
            <a:r>
              <a:rPr lang="en-US" sz="2000" b="1" dirty="0" smtClean="0">
                <a:solidFill>
                  <a:srgbClr val="292929"/>
                </a:solidFill>
                <a:latin typeface="Bookman Old Style" pitchFamily="18" charset="0"/>
                <a:ea typeface="Times New Roman" pitchFamily="18" charset="0"/>
                <a:cs typeface="Times New Roman" pitchFamily="18" charset="0"/>
              </a:rPr>
              <a:t> </a:t>
            </a:r>
            <a:r>
              <a:rPr lang="en-US" sz="2000" b="1" dirty="0" err="1" smtClean="0">
                <a:solidFill>
                  <a:srgbClr val="292929"/>
                </a:solidFill>
                <a:latin typeface="Bookman Old Style" pitchFamily="18" charset="0"/>
                <a:ea typeface="Times New Roman" pitchFamily="18" charset="0"/>
                <a:cs typeface="Times New Roman" pitchFamily="18" charset="0"/>
              </a:rPr>
              <a:t>w</a:t>
            </a:r>
            <a:r>
              <a:rPr lang="en-US" sz="2000" b="1" baseline="-30000" dirty="0" err="1" smtClean="0">
                <a:solidFill>
                  <a:srgbClr val="292929"/>
                </a:solidFill>
                <a:latin typeface="Bookman Old Style" pitchFamily="18" charset="0"/>
                <a:ea typeface="Times New Roman" pitchFamily="18" charset="0"/>
                <a:cs typeface="Times New Roman" pitchFamily="18" charset="0"/>
              </a:rPr>
              <a:t>x</a:t>
            </a:r>
            <a:r>
              <a:rPr lang="en-US" sz="2000" b="1" dirty="0" smtClean="0">
                <a:solidFill>
                  <a:srgbClr val="292929"/>
                </a:solidFill>
                <a:latin typeface="Bookman Old Style" pitchFamily="18" charset="0"/>
                <a:ea typeface="Times New Roman" pitchFamily="18" charset="0"/>
                <a:cs typeface="Times New Roman" pitchFamily="18" charset="0"/>
              </a:rPr>
              <a:t> </a:t>
            </a:r>
            <a:r>
              <a:rPr lang="en-US" sz="2000" dirty="0" smtClean="0">
                <a:solidFill>
                  <a:srgbClr val="292929"/>
                </a:solidFill>
                <a:latin typeface="Bookman Old Style" pitchFamily="18" charset="0"/>
                <a:ea typeface="Times New Roman" pitchFamily="18" charset="0"/>
                <a:cs typeface="Times New Roman" pitchFamily="18" charset="0"/>
              </a:rPr>
              <a:t>= 0.5; </a:t>
            </a:r>
            <a:r>
              <a:rPr lang="en-US" sz="2000" b="1" dirty="0" err="1" smtClean="0">
                <a:solidFill>
                  <a:srgbClr val="292929"/>
                </a:solidFill>
                <a:latin typeface="Bookman Old Style" pitchFamily="18" charset="0"/>
                <a:ea typeface="Times New Roman" pitchFamily="18" charset="0"/>
                <a:cs typeface="Times New Roman" pitchFamily="18" charset="0"/>
              </a:rPr>
              <a:t>w</a:t>
            </a:r>
            <a:r>
              <a:rPr lang="en-US" sz="2000" b="1" baseline="-30000" dirty="0" err="1" smtClean="0">
                <a:solidFill>
                  <a:srgbClr val="292929"/>
                </a:solidFill>
                <a:latin typeface="Bookman Old Style" pitchFamily="18" charset="0"/>
                <a:ea typeface="Times New Roman" pitchFamily="18" charset="0"/>
                <a:cs typeface="Times New Roman" pitchFamily="18" charset="0"/>
              </a:rPr>
              <a:t>y</a:t>
            </a:r>
            <a:r>
              <a:rPr lang="en-US" sz="2000" b="1" dirty="0" smtClean="0">
                <a:solidFill>
                  <a:srgbClr val="292929"/>
                </a:solidFill>
                <a:latin typeface="Bookman Old Style" pitchFamily="18" charset="0"/>
                <a:ea typeface="Times New Roman" pitchFamily="18" charset="0"/>
                <a:cs typeface="Times New Roman" pitchFamily="18" charset="0"/>
              </a:rPr>
              <a:t> </a:t>
            </a:r>
            <a:r>
              <a:rPr lang="en-US" sz="2000" dirty="0" smtClean="0">
                <a:solidFill>
                  <a:srgbClr val="292929"/>
                </a:solidFill>
                <a:latin typeface="Bookman Old Style" pitchFamily="18" charset="0"/>
                <a:ea typeface="Times New Roman" pitchFamily="18" charset="0"/>
                <a:cs typeface="Times New Roman" pitchFamily="18" charset="0"/>
              </a:rPr>
              <a:t>= 0.5 and b = 0</a:t>
            </a:r>
          </a:p>
          <a:p>
            <a:pPr lvl="0" algn="just" eaLnBrk="1" hangingPunct="1"/>
            <a:endParaRPr lang="en-US" sz="2000" dirty="0" smtClean="0">
              <a:solidFill>
                <a:srgbClr val="292929"/>
              </a:solidFill>
              <a:latin typeface="Bookman Old Style" pitchFamily="18" charset="0"/>
              <a:ea typeface="Times New Roman" pitchFamily="18" charset="0"/>
              <a:cs typeface="Times New Roman" pitchFamily="18" charset="0"/>
            </a:endParaRPr>
          </a:p>
          <a:p>
            <a:pPr algn="just" eaLnBrk="1" hangingPunct="1"/>
            <a:r>
              <a:rPr lang="en-US" sz="2000" dirty="0" smtClean="0">
                <a:latin typeface="Bookman Old Style" pitchFamily="18" charset="0"/>
              </a:rPr>
              <a:t>Then the function for the perceptron will look like,</a:t>
            </a:r>
          </a:p>
          <a:p>
            <a:pPr algn="just" eaLnBrk="1" hangingPunct="1"/>
            <a:r>
              <a:rPr lang="en-US" sz="2000" b="1" dirty="0" smtClean="0">
                <a:solidFill>
                  <a:srgbClr val="292929"/>
                </a:solidFill>
                <a:latin typeface="Bookman Old Style" pitchFamily="18" charset="0"/>
                <a:ea typeface="Times New Roman" pitchFamily="18" charset="0"/>
                <a:cs typeface="Times New Roman" pitchFamily="18" charset="0"/>
              </a:rPr>
              <a:t>0.5x + 0.5y = 0</a:t>
            </a:r>
          </a:p>
          <a:p>
            <a:pPr algn="just" eaLnBrk="1" hangingPunct="1"/>
            <a:endParaRPr lang="en-US" sz="2000" dirty="0" smtClean="0">
              <a:latin typeface="Bookman Old Style" pitchFamily="18"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Let’s suppose that the activation function, in this case, is a simple step function that outputs </a:t>
            </a:r>
            <a:r>
              <a:rPr kumimoji="0" lang="en-US" sz="2000" b="0" i="1"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either </a:t>
            </a: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0 or 1. The perceptron function will then label the blue dots as 1 and the red dots as 0. In other words,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if 0.5x + 0.5y =&gt; 0, then 1</a:t>
            </a:r>
            <a:endParaRPr kumimoji="0" lang="en-US" sz="2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if 0.5x + 0.5y &lt; 0, then 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Therefore, the function 0.5x + 0.5y = 0 creates a decision boundary that separates the red and blue points.</a:t>
            </a:r>
            <a:endParaRPr kumimoji="0" lang="en-US" sz="2000" b="0" i="0" u="none" strike="noStrike" cap="none" normalizeH="0" baseline="0" dirty="0" smtClean="0">
              <a:ln>
                <a:noFill/>
              </a:ln>
              <a:solidFill>
                <a:schemeClr val="tx1"/>
              </a:solidFill>
              <a:effectLst/>
              <a:latin typeface="Bookman Old Style" pitchFamily="18" charset="0"/>
              <a:cs typeface="Arial" pitchFamily="34" charset="0"/>
            </a:endParaRPr>
          </a:p>
        </p:txBody>
      </p:sp>
      <p:sp>
        <p:nvSpPr>
          <p:cNvPr id="32772" name="Rectangle 4"/>
          <p:cNvSpPr>
            <a:spLocks noChangeArrowheads="1"/>
          </p:cNvSpPr>
          <p:nvPr/>
        </p:nvSpPr>
        <p:spPr bwMode="auto">
          <a:xfrm>
            <a:off x="627796" y="5540991"/>
            <a:ext cx="6687404" cy="830997"/>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A perceptron can do basic classification using a decision boundary</a:t>
            </a:r>
            <a:r>
              <a:rPr kumimoji="0" lang="en-US" sz="24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13</a:t>
            </a:fld>
            <a:endParaRPr lang="en-US"/>
          </a:p>
        </p:txBody>
      </p:sp>
      <p:sp>
        <p:nvSpPr>
          <p:cNvPr id="6" name="Rectangle 5"/>
          <p:cNvSpPr/>
          <p:nvPr/>
        </p:nvSpPr>
        <p:spPr>
          <a:xfrm>
            <a:off x="1655388" y="487486"/>
            <a:ext cx="7284366" cy="1107996"/>
          </a:xfrm>
          <a:prstGeom prst="rect">
            <a:avLst/>
          </a:prstGeom>
          <a:ln>
            <a:solidFill>
              <a:schemeClr val="accent6">
                <a:lumMod val="75000"/>
              </a:schemeClr>
            </a:solidFill>
          </a:ln>
        </p:spPr>
        <p:txBody>
          <a:bodyPr wrap="none">
            <a:spAutoFit/>
          </a:bodyPr>
          <a:lstStyle/>
          <a:p>
            <a:r>
              <a:rPr lang="en-US" sz="2200" dirty="0" smtClean="0">
                <a:latin typeface="Bookman Old Style" pitchFamily="18" charset="0"/>
              </a:rPr>
              <a:t>Perceptron algorithm states that:</a:t>
            </a:r>
          </a:p>
          <a:p>
            <a:endParaRPr lang="en-US" sz="2200" dirty="0" smtClean="0">
              <a:latin typeface="Bookman Old Style" pitchFamily="18" charset="0"/>
            </a:endParaRPr>
          </a:p>
          <a:p>
            <a:r>
              <a:rPr lang="en-US" sz="2200" b="1" i="1" dirty="0" smtClean="0">
                <a:latin typeface="Bookman Old Style" pitchFamily="18" charset="0"/>
              </a:rPr>
              <a:t>Prediction (y`) = 1 if </a:t>
            </a:r>
            <a:r>
              <a:rPr lang="en-US" sz="2200" b="1" i="1" dirty="0" err="1" smtClean="0">
                <a:latin typeface="Bookman Old Style" pitchFamily="18" charset="0"/>
              </a:rPr>
              <a:t>Wx+b</a:t>
            </a:r>
            <a:r>
              <a:rPr lang="en-US" sz="2200" b="1" i="1" dirty="0" smtClean="0">
                <a:latin typeface="Bookman Old Style" pitchFamily="18" charset="0"/>
              </a:rPr>
              <a:t> &gt; 0 and 0 if </a:t>
            </a:r>
            <a:r>
              <a:rPr lang="en-US" sz="2200" b="1" i="1" dirty="0" err="1" smtClean="0">
                <a:latin typeface="Bookman Old Style" pitchFamily="18" charset="0"/>
              </a:rPr>
              <a:t>Wx+b</a:t>
            </a:r>
            <a:r>
              <a:rPr lang="en-US" sz="2200" b="1" i="1" dirty="0" smtClean="0">
                <a:latin typeface="Bookman Old Style" pitchFamily="18" charset="0"/>
              </a:rPr>
              <a:t> ≤ 0</a:t>
            </a:r>
            <a:endParaRPr lang="en-US" sz="2200" b="1" dirty="0">
              <a:latin typeface="Bookman Old Style" pitchFamily="18" charset="0"/>
            </a:endParaRPr>
          </a:p>
        </p:txBody>
      </p:sp>
      <p:pic>
        <p:nvPicPr>
          <p:cNvPr id="7" name="Picture 2" descr="https://miro.medium.com/v2/resize:fit:299/0*9QQhdtqhL6H2yMJ4.gif"/>
          <p:cNvPicPr>
            <a:picLocks noChangeAspect="1" noChangeArrowheads="1"/>
          </p:cNvPicPr>
          <p:nvPr/>
        </p:nvPicPr>
        <p:blipFill>
          <a:blip r:embed="rId2"/>
          <a:srcRect/>
          <a:stretch>
            <a:fillRect/>
          </a:stretch>
        </p:blipFill>
        <p:spPr bwMode="auto">
          <a:xfrm>
            <a:off x="648942" y="2478775"/>
            <a:ext cx="4033282" cy="3048568"/>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5450716" y="2575802"/>
            <a:ext cx="4907661" cy="274682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14</a:t>
            </a:fld>
            <a:endParaRPr lang="en-US"/>
          </a:p>
        </p:txBody>
      </p:sp>
      <p:pic>
        <p:nvPicPr>
          <p:cNvPr id="30722" name="Picture 2" descr="https://miro.medium.com/v2/resize:fit:301/0*Ul09ZJh9XpWoE3dQ.gif"/>
          <p:cNvPicPr>
            <a:picLocks noChangeAspect="1" noChangeArrowheads="1"/>
          </p:cNvPicPr>
          <p:nvPr/>
        </p:nvPicPr>
        <p:blipFill>
          <a:blip r:embed="rId2"/>
          <a:srcRect/>
          <a:stretch>
            <a:fillRect/>
          </a:stretch>
        </p:blipFill>
        <p:spPr bwMode="auto">
          <a:xfrm>
            <a:off x="988088" y="901343"/>
            <a:ext cx="3781448" cy="2851791"/>
          </a:xfrm>
          <a:prstGeom prst="rect">
            <a:avLst/>
          </a:prstGeom>
          <a:noFill/>
        </p:spPr>
      </p:pic>
      <p:pic>
        <p:nvPicPr>
          <p:cNvPr id="5" name="Picture 4"/>
          <p:cNvPicPr>
            <a:picLocks noChangeAspect="1" noChangeArrowheads="1"/>
          </p:cNvPicPr>
          <p:nvPr/>
        </p:nvPicPr>
        <p:blipFill>
          <a:blip r:embed="rId3"/>
          <a:srcRect/>
          <a:stretch>
            <a:fillRect/>
          </a:stretch>
        </p:blipFill>
        <p:spPr bwMode="auto">
          <a:xfrm>
            <a:off x="5205698" y="916462"/>
            <a:ext cx="5043771" cy="304648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15</a:t>
            </a:fld>
            <a:endParaRPr lang="en-US"/>
          </a:p>
        </p:txBody>
      </p:sp>
      <p:pic>
        <p:nvPicPr>
          <p:cNvPr id="49154" name="Picture 2" descr="https://miro.medium.com/v2/resize:fit:167/0*TcSLf0N1vH15lnhf.gif"/>
          <p:cNvPicPr>
            <a:picLocks noChangeAspect="1" noChangeArrowheads="1"/>
          </p:cNvPicPr>
          <p:nvPr/>
        </p:nvPicPr>
        <p:blipFill>
          <a:blip r:embed="rId2"/>
          <a:srcRect/>
          <a:stretch>
            <a:fillRect/>
          </a:stretch>
        </p:blipFill>
        <p:spPr bwMode="auto">
          <a:xfrm>
            <a:off x="1383874" y="1307885"/>
            <a:ext cx="2191839" cy="326807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16</a:t>
            </a:fld>
            <a:endParaRPr lang="en-US"/>
          </a:p>
        </p:txBody>
      </p:sp>
      <p:pic>
        <p:nvPicPr>
          <p:cNvPr id="36869" name="Picture 5"/>
          <p:cNvPicPr>
            <a:picLocks noChangeAspect="1" noChangeArrowheads="1"/>
          </p:cNvPicPr>
          <p:nvPr/>
        </p:nvPicPr>
        <p:blipFill>
          <a:blip r:embed="rId2"/>
          <a:srcRect/>
          <a:stretch>
            <a:fillRect/>
          </a:stretch>
        </p:blipFill>
        <p:spPr bwMode="auto">
          <a:xfrm>
            <a:off x="5350421" y="474687"/>
            <a:ext cx="6075290" cy="3346686"/>
          </a:xfrm>
          <a:prstGeom prst="rect">
            <a:avLst/>
          </a:prstGeom>
          <a:noFill/>
          <a:ln w="9525">
            <a:noFill/>
            <a:miter lim="800000"/>
            <a:headEnd/>
            <a:tailEnd/>
          </a:ln>
          <a:effectLst/>
        </p:spPr>
      </p:pic>
      <p:pic>
        <p:nvPicPr>
          <p:cNvPr id="31746" name="Picture 2" descr="https://miro.medium.com/v2/resize:fit:299/0*W2evx8WUDNHOFeoA.gif"/>
          <p:cNvPicPr>
            <a:picLocks noChangeAspect="1" noChangeArrowheads="1"/>
          </p:cNvPicPr>
          <p:nvPr/>
        </p:nvPicPr>
        <p:blipFill>
          <a:blip r:embed="rId3"/>
          <a:srcRect/>
          <a:stretch>
            <a:fillRect/>
          </a:stretch>
        </p:blipFill>
        <p:spPr bwMode="auto">
          <a:xfrm>
            <a:off x="483121" y="601092"/>
            <a:ext cx="4331571" cy="3288519"/>
          </a:xfrm>
          <a:prstGeom prst="rect">
            <a:avLst/>
          </a:prstGeom>
          <a:noFill/>
        </p:spPr>
      </p:pic>
      <p:pic>
        <p:nvPicPr>
          <p:cNvPr id="8" name="Picture 3"/>
          <p:cNvPicPr>
            <a:picLocks noChangeAspect="1" noChangeArrowheads="1"/>
          </p:cNvPicPr>
          <p:nvPr/>
        </p:nvPicPr>
        <p:blipFill>
          <a:blip r:embed="rId4"/>
          <a:srcRect l="28007" t="27938" r="29826" b="27099"/>
          <a:stretch>
            <a:fillRect/>
          </a:stretch>
        </p:blipFill>
        <p:spPr bwMode="auto">
          <a:xfrm>
            <a:off x="2648906" y="3889611"/>
            <a:ext cx="4722124" cy="263195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17</a:t>
            </a:fld>
            <a:endParaRPr lang="en-US"/>
          </a:p>
        </p:txBody>
      </p:sp>
      <p:pic>
        <p:nvPicPr>
          <p:cNvPr id="51202" name="Picture 2"/>
          <p:cNvPicPr>
            <a:picLocks noChangeAspect="1" noChangeArrowheads="1"/>
          </p:cNvPicPr>
          <p:nvPr/>
        </p:nvPicPr>
        <p:blipFill>
          <a:blip r:embed="rId2"/>
          <a:srcRect/>
          <a:stretch>
            <a:fillRect/>
          </a:stretch>
        </p:blipFill>
        <p:spPr bwMode="auto">
          <a:xfrm>
            <a:off x="3305531" y="1065592"/>
            <a:ext cx="1704975" cy="714375"/>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5907562" y="993869"/>
            <a:ext cx="1304925" cy="666750"/>
          </a:xfrm>
          <a:prstGeom prst="rect">
            <a:avLst/>
          </a:prstGeom>
          <a:noFill/>
          <a:ln w="9525">
            <a:noFill/>
            <a:miter lim="800000"/>
            <a:headEnd/>
            <a:tailEnd/>
          </a:ln>
          <a:effectLst/>
        </p:spPr>
      </p:pic>
      <p:pic>
        <p:nvPicPr>
          <p:cNvPr id="51204" name="Picture 4"/>
          <p:cNvPicPr>
            <a:picLocks noChangeAspect="1" noChangeArrowheads="1"/>
          </p:cNvPicPr>
          <p:nvPr/>
        </p:nvPicPr>
        <p:blipFill>
          <a:blip r:embed="rId4"/>
          <a:srcRect/>
          <a:stretch>
            <a:fillRect/>
          </a:stretch>
        </p:blipFill>
        <p:spPr bwMode="auto">
          <a:xfrm>
            <a:off x="661348" y="665897"/>
            <a:ext cx="1752600" cy="1295400"/>
          </a:xfrm>
          <a:prstGeom prst="rect">
            <a:avLst/>
          </a:prstGeom>
          <a:noFill/>
          <a:ln w="9525">
            <a:noFill/>
            <a:miter lim="800000"/>
            <a:headEnd/>
            <a:tailEnd/>
          </a:ln>
          <a:effectLst/>
        </p:spPr>
      </p:pic>
      <p:pic>
        <p:nvPicPr>
          <p:cNvPr id="51205" name="Picture 5"/>
          <p:cNvPicPr>
            <a:picLocks noChangeAspect="1" noChangeArrowheads="1"/>
          </p:cNvPicPr>
          <p:nvPr/>
        </p:nvPicPr>
        <p:blipFill>
          <a:blip r:embed="rId5"/>
          <a:srcRect/>
          <a:stretch>
            <a:fillRect/>
          </a:stretch>
        </p:blipFill>
        <p:spPr bwMode="auto">
          <a:xfrm>
            <a:off x="901889" y="2681642"/>
            <a:ext cx="2616517" cy="1685641"/>
          </a:xfrm>
          <a:prstGeom prst="rect">
            <a:avLst/>
          </a:prstGeom>
          <a:noFill/>
          <a:ln w="9525">
            <a:noFill/>
            <a:miter lim="800000"/>
            <a:headEnd/>
            <a:tailEnd/>
          </a:ln>
          <a:effectLst/>
        </p:spPr>
      </p:pic>
      <p:pic>
        <p:nvPicPr>
          <p:cNvPr id="51206" name="Picture 6"/>
          <p:cNvPicPr>
            <a:picLocks noChangeAspect="1" noChangeArrowheads="1"/>
          </p:cNvPicPr>
          <p:nvPr/>
        </p:nvPicPr>
        <p:blipFill>
          <a:blip r:embed="rId6"/>
          <a:srcRect/>
          <a:stretch>
            <a:fillRect/>
          </a:stretch>
        </p:blipFill>
        <p:spPr bwMode="auto">
          <a:xfrm>
            <a:off x="5322628" y="2262045"/>
            <a:ext cx="2060812" cy="220348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18</a:t>
            </a:fld>
            <a:endParaRPr lang="en-US"/>
          </a:p>
        </p:txBody>
      </p:sp>
      <p:pic>
        <p:nvPicPr>
          <p:cNvPr id="50181" name="Picture 5"/>
          <p:cNvPicPr>
            <a:picLocks noChangeAspect="1" noChangeArrowheads="1"/>
          </p:cNvPicPr>
          <p:nvPr/>
        </p:nvPicPr>
        <p:blipFill>
          <a:blip r:embed="rId2"/>
          <a:srcRect/>
          <a:stretch>
            <a:fillRect/>
          </a:stretch>
        </p:blipFill>
        <p:spPr bwMode="auto">
          <a:xfrm>
            <a:off x="1576916" y="1296537"/>
            <a:ext cx="7990948" cy="377076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19</a:t>
            </a:fld>
            <a:endParaRPr lang="en-US"/>
          </a:p>
        </p:txBody>
      </p:sp>
      <p:sp>
        <p:nvSpPr>
          <p:cNvPr id="4" name="Rectangle 3"/>
          <p:cNvSpPr/>
          <p:nvPr/>
        </p:nvSpPr>
        <p:spPr>
          <a:xfrm>
            <a:off x="378914" y="364657"/>
            <a:ext cx="4932761" cy="461665"/>
          </a:xfrm>
          <a:prstGeom prst="rect">
            <a:avLst/>
          </a:prstGeom>
          <a:ln w="38100">
            <a:solidFill>
              <a:schemeClr val="accent6">
                <a:lumMod val="75000"/>
              </a:schemeClr>
            </a:solidFill>
          </a:ln>
        </p:spPr>
        <p:txBody>
          <a:bodyPr wrap="none">
            <a:spAutoFit/>
          </a:bodyPr>
          <a:lstStyle/>
          <a:p>
            <a:r>
              <a:rPr lang="en-US" sz="2400" b="1" dirty="0" smtClean="0">
                <a:latin typeface="Bookman Old Style" pitchFamily="18" charset="0"/>
              </a:rPr>
              <a:t>Feed-Forward Neural Network</a:t>
            </a:r>
            <a:endParaRPr lang="en-US" sz="2400" dirty="0">
              <a:latin typeface="Bookman Old Style" pitchFamily="18" charset="0"/>
            </a:endParaRPr>
          </a:p>
        </p:txBody>
      </p:sp>
      <p:pic>
        <p:nvPicPr>
          <p:cNvPr id="54274" name="Picture 2" descr="Feed-Foward Network"/>
          <p:cNvPicPr>
            <a:picLocks noChangeAspect="1" noChangeArrowheads="1"/>
          </p:cNvPicPr>
          <p:nvPr/>
        </p:nvPicPr>
        <p:blipFill>
          <a:blip r:embed="rId2"/>
          <a:srcRect/>
          <a:stretch>
            <a:fillRect/>
          </a:stretch>
        </p:blipFill>
        <p:spPr bwMode="auto">
          <a:xfrm>
            <a:off x="4140722" y="1028058"/>
            <a:ext cx="7620000" cy="3609976"/>
          </a:xfrm>
          <a:prstGeom prst="rect">
            <a:avLst/>
          </a:prstGeom>
          <a:noFill/>
          <a:ln>
            <a:solidFill>
              <a:schemeClr val="accent6">
                <a:lumMod val="75000"/>
              </a:schemeClr>
            </a:solidFill>
          </a:ln>
        </p:spPr>
      </p:pic>
      <p:pic>
        <p:nvPicPr>
          <p:cNvPr id="6" name="Picture 6" descr="https://miro.medium.com/v2/resize:fit:700/1*hwj2OAGTW6B8wi0cVKmE4w@2x.png"/>
          <p:cNvPicPr>
            <a:picLocks noChangeAspect="1" noChangeArrowheads="1"/>
          </p:cNvPicPr>
          <p:nvPr/>
        </p:nvPicPr>
        <p:blipFill>
          <a:blip r:embed="rId3"/>
          <a:srcRect l="11381" b="29947"/>
          <a:stretch>
            <a:fillRect/>
          </a:stretch>
        </p:blipFill>
        <p:spPr bwMode="auto">
          <a:xfrm>
            <a:off x="5759355" y="4809697"/>
            <a:ext cx="3247360" cy="799449"/>
          </a:xfrm>
          <a:prstGeom prst="rect">
            <a:avLst/>
          </a:prstGeom>
          <a:noFill/>
          <a:ln>
            <a:solidFill>
              <a:schemeClr val="accent6">
                <a:lumMod val="75000"/>
              </a:schemeClr>
            </a:solidFill>
          </a:ln>
        </p:spPr>
      </p:pic>
      <p:sp>
        <p:nvSpPr>
          <p:cNvPr id="7" name="Rectangle 6"/>
          <p:cNvSpPr/>
          <p:nvPr/>
        </p:nvSpPr>
        <p:spPr>
          <a:xfrm>
            <a:off x="327547" y="1200709"/>
            <a:ext cx="3739486" cy="2723823"/>
          </a:xfrm>
          <a:prstGeom prst="rect">
            <a:avLst/>
          </a:prstGeom>
          <a:ln>
            <a:solidFill>
              <a:schemeClr val="accent6">
                <a:lumMod val="75000"/>
              </a:schemeClr>
            </a:solidFill>
          </a:ln>
        </p:spPr>
        <p:txBody>
          <a:bodyPr wrap="square">
            <a:spAutoFit/>
          </a:bodyPr>
          <a:lstStyle/>
          <a:p>
            <a:pPr algn="just"/>
            <a:r>
              <a:rPr lang="en-US" sz="1900" dirty="0" smtClean="0">
                <a:latin typeface="Bookman Old Style" pitchFamily="18" charset="0"/>
              </a:rPr>
              <a:t>In its most basic form, a Feed-Forward Neural Network is a single layer perceptron. A sequence of inputs enter the layer and are multiplied by the weights in this model. The weighted input values are then summed together to form a total.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a:t>
            </a:fld>
            <a:endParaRPr lang="en-US" dirty="0"/>
          </a:p>
        </p:txBody>
      </p:sp>
      <p:sp>
        <p:nvSpPr>
          <p:cNvPr id="52227" name="Rectangle 3"/>
          <p:cNvSpPr>
            <a:spLocks noChangeArrowheads="1"/>
          </p:cNvSpPr>
          <p:nvPr/>
        </p:nvSpPr>
        <p:spPr bwMode="auto">
          <a:xfrm>
            <a:off x="0" y="22002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7" name="Rectangle 6"/>
          <p:cNvSpPr/>
          <p:nvPr/>
        </p:nvSpPr>
        <p:spPr>
          <a:xfrm>
            <a:off x="387246" y="355507"/>
            <a:ext cx="5262979" cy="584775"/>
          </a:xfrm>
          <a:prstGeom prst="rect">
            <a:avLst/>
          </a:prstGeom>
          <a:ln w="28575">
            <a:solidFill>
              <a:schemeClr val="accent6">
                <a:lumMod val="75000"/>
              </a:schemeClr>
            </a:solidFill>
          </a:ln>
        </p:spPr>
        <p:txBody>
          <a:bodyPr wrap="none">
            <a:spAutoFit/>
          </a:bodyPr>
          <a:lstStyle/>
          <a:p>
            <a:pPr lvl="0"/>
            <a:r>
              <a:rPr lang="en-US" sz="3200" b="1" dirty="0">
                <a:solidFill>
                  <a:srgbClr val="2C2A27"/>
                </a:solidFill>
                <a:latin typeface="Bookman Old Style" pitchFamily="18" charset="0"/>
                <a:ea typeface="Times New Roman" pitchFamily="18" charset="0"/>
                <a:cs typeface="Helvetica" charset="0"/>
              </a:rPr>
              <a:t>What is </a:t>
            </a:r>
            <a:r>
              <a:rPr lang="en-US" sz="3200" b="1" dirty="0" smtClean="0">
                <a:solidFill>
                  <a:srgbClr val="2C2A27"/>
                </a:solidFill>
                <a:latin typeface="Bookman Old Style" pitchFamily="18" charset="0"/>
                <a:ea typeface="Times New Roman" pitchFamily="18" charset="0"/>
                <a:cs typeface="Helvetica" charset="0"/>
              </a:rPr>
              <a:t>Deep Learning</a:t>
            </a:r>
            <a:r>
              <a:rPr lang="en-US" sz="3200" b="1" dirty="0">
                <a:solidFill>
                  <a:srgbClr val="2C2A27"/>
                </a:solidFill>
                <a:latin typeface="Bookman Old Style" pitchFamily="18" charset="0"/>
                <a:ea typeface="Times New Roman" pitchFamily="18" charset="0"/>
                <a:cs typeface="Helvetica" charset="0"/>
              </a:rPr>
              <a:t>?</a:t>
            </a:r>
            <a:endParaRPr lang="en-US" sz="3200" dirty="0">
              <a:latin typeface="Bookman Old Style" pitchFamily="18" charset="0"/>
            </a:endParaRPr>
          </a:p>
        </p:txBody>
      </p:sp>
      <p:sp>
        <p:nvSpPr>
          <p:cNvPr id="9" name="Rectangle 8"/>
          <p:cNvSpPr/>
          <p:nvPr/>
        </p:nvSpPr>
        <p:spPr>
          <a:xfrm>
            <a:off x="5511338" y="1311898"/>
            <a:ext cx="6241591" cy="1107996"/>
          </a:xfrm>
          <a:prstGeom prst="rect">
            <a:avLst/>
          </a:prstGeom>
          <a:ln>
            <a:solidFill>
              <a:schemeClr val="accent6">
                <a:lumMod val="75000"/>
              </a:schemeClr>
            </a:solidFill>
          </a:ln>
        </p:spPr>
        <p:txBody>
          <a:bodyPr wrap="square">
            <a:spAutoFit/>
          </a:bodyPr>
          <a:lstStyle/>
          <a:p>
            <a:pPr algn="just"/>
            <a:r>
              <a:rPr kumimoji="0" lang="en-US" sz="2200" b="1"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Artificial intelligence (AI)</a:t>
            </a:r>
            <a:r>
              <a:rPr kumimoji="0" lang="en-US" sz="2200" b="0"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 is the capability of a machine to imitate intelligent human behavior.</a:t>
            </a:r>
            <a:endParaRPr lang="en-US" sz="2200" dirty="0">
              <a:latin typeface="Bookman Old Style" pitchFamily="18" charset="0"/>
            </a:endParaRPr>
          </a:p>
        </p:txBody>
      </p:sp>
      <p:sp>
        <p:nvSpPr>
          <p:cNvPr id="10" name="Rectangle 9"/>
          <p:cNvSpPr/>
          <p:nvPr/>
        </p:nvSpPr>
        <p:spPr>
          <a:xfrm>
            <a:off x="5515920" y="2474108"/>
            <a:ext cx="6234801" cy="1477328"/>
          </a:xfrm>
          <a:prstGeom prst="rect">
            <a:avLst/>
          </a:prstGeom>
          <a:ln>
            <a:solidFill>
              <a:schemeClr val="accent6">
                <a:lumMod val="75000"/>
              </a:schemeClr>
            </a:solidFill>
          </a:ln>
        </p:spPr>
        <p:txBody>
          <a:bodyPr wrap="square">
            <a:spAutoFit/>
          </a:bodyPr>
          <a:lstStyle/>
          <a:p>
            <a:pPr lvl="0" algn="just"/>
            <a:r>
              <a:rPr kumimoji="0" lang="en-US" sz="2200" b="1"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Machine learning (ML)</a:t>
            </a:r>
            <a:r>
              <a:rPr kumimoji="0" lang="en-US" sz="2200" b="0"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 is a branch of AI that gives computers the ability to “learn” — often from data — without being explicitly programmed</a:t>
            </a:r>
            <a:r>
              <a:rPr kumimoji="0" lang="en-US" sz="2400" b="0"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a:t>
            </a:r>
            <a:endParaRPr lang="en-US" sz="2400" dirty="0">
              <a:latin typeface="Bookman Old Style" pitchFamily="18" charset="0"/>
            </a:endParaRPr>
          </a:p>
        </p:txBody>
      </p:sp>
      <p:sp>
        <p:nvSpPr>
          <p:cNvPr id="11" name="Rectangle 10"/>
          <p:cNvSpPr/>
          <p:nvPr/>
        </p:nvSpPr>
        <p:spPr>
          <a:xfrm>
            <a:off x="5513696" y="4268420"/>
            <a:ext cx="6235677" cy="1785104"/>
          </a:xfrm>
          <a:prstGeom prst="rect">
            <a:avLst/>
          </a:prstGeom>
          <a:ln>
            <a:solidFill>
              <a:schemeClr val="accent6">
                <a:lumMod val="75000"/>
              </a:schemeClr>
            </a:solidFill>
          </a:ln>
        </p:spPr>
        <p:txBody>
          <a:bodyPr wrap="square">
            <a:spAutoFit/>
          </a:bodyPr>
          <a:lstStyle/>
          <a:p>
            <a:pPr lvl="0" algn="just"/>
            <a:r>
              <a:rPr kumimoji="0" lang="en-US" sz="2200" b="1"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Deep learning</a:t>
            </a:r>
            <a:r>
              <a:rPr kumimoji="0" lang="en-US" sz="2200" b="0" i="0" u="none" strike="noStrike" cap="none" normalizeH="0" baseline="0" dirty="0" smtClean="0">
                <a:ln>
                  <a:noFill/>
                </a:ln>
                <a:solidFill>
                  <a:srgbClr val="2C2A27"/>
                </a:solidFill>
                <a:effectLst/>
                <a:latin typeface="Bookman Old Style" pitchFamily="18" charset="0"/>
                <a:ea typeface="Calibri" pitchFamily="34" charset="0"/>
                <a:cs typeface="Times New Roman" pitchFamily="18" charset="0"/>
              </a:rPr>
              <a:t> is a subfield of ML that uses algorithms called artificial neural networks (ANNs), which are inspired by the structure and function of the brain and are capable of self-learning.</a:t>
            </a:r>
            <a:endParaRPr lang="en-US" sz="2200" dirty="0">
              <a:latin typeface="Bookman Old Style" pitchFamily="18" charset="0"/>
            </a:endParaRPr>
          </a:p>
        </p:txBody>
      </p:sp>
      <p:pic>
        <p:nvPicPr>
          <p:cNvPr id="52230" name="Picture 6" descr="What is Deep Learning"/>
          <p:cNvPicPr>
            <a:picLocks noChangeAspect="1" noChangeArrowheads="1"/>
          </p:cNvPicPr>
          <p:nvPr/>
        </p:nvPicPr>
        <p:blipFill>
          <a:blip r:embed="rId2"/>
          <a:srcRect l="9785" r="9540"/>
          <a:stretch>
            <a:fillRect/>
          </a:stretch>
        </p:blipFill>
        <p:spPr bwMode="auto">
          <a:xfrm>
            <a:off x="330187" y="1413886"/>
            <a:ext cx="4883257" cy="4473963"/>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20</a:t>
            </a:fld>
            <a:endParaRPr lang="en-US"/>
          </a:p>
        </p:txBody>
      </p:sp>
      <p:sp>
        <p:nvSpPr>
          <p:cNvPr id="4" name="Rectangle 3"/>
          <p:cNvSpPr/>
          <p:nvPr/>
        </p:nvSpPr>
        <p:spPr>
          <a:xfrm>
            <a:off x="354840" y="1165325"/>
            <a:ext cx="11313995" cy="1938992"/>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000" dirty="0" smtClean="0">
                <a:latin typeface="Bookman Old Style" pitchFamily="18" charset="0"/>
              </a:rPr>
              <a:t>If the sum of the values is more than a predetermined threshold, which is normally set at zero, the output value is usually 1, and if the sum is less than the threshold, the output value is usually -1. </a:t>
            </a:r>
          </a:p>
          <a:p>
            <a:pPr algn="just">
              <a:buFont typeface="Arial" pitchFamily="34" charset="0"/>
              <a:buChar char="•"/>
            </a:pPr>
            <a:r>
              <a:rPr lang="en-US" sz="2000" dirty="0" smtClean="0">
                <a:latin typeface="Bookman Old Style" pitchFamily="18" charset="0"/>
              </a:rPr>
              <a:t>The single-layer perceptron is a popular feed-forward neural network model that is frequently used for classification. </a:t>
            </a:r>
          </a:p>
          <a:p>
            <a:pPr algn="just">
              <a:buFont typeface="Arial" pitchFamily="34" charset="0"/>
              <a:buChar char="•"/>
            </a:pPr>
            <a:r>
              <a:rPr lang="en-US" sz="2000" dirty="0" smtClean="0">
                <a:latin typeface="Bookman Old Style" pitchFamily="18" charset="0"/>
              </a:rPr>
              <a:t>Single-layer perceptrons can also contain machine learning features.</a:t>
            </a:r>
            <a:endParaRPr lang="en-US" sz="2000" dirty="0">
              <a:latin typeface="Bookman Old Style" pitchFamily="18" charset="0"/>
            </a:endParaRPr>
          </a:p>
        </p:txBody>
      </p:sp>
      <p:sp>
        <p:nvSpPr>
          <p:cNvPr id="6" name="Rectangle 5"/>
          <p:cNvSpPr/>
          <p:nvPr/>
        </p:nvSpPr>
        <p:spPr>
          <a:xfrm>
            <a:off x="413983" y="3740416"/>
            <a:ext cx="11336740" cy="2246769"/>
          </a:xfrm>
          <a:prstGeom prst="rect">
            <a:avLst/>
          </a:prstGeom>
          <a:ln>
            <a:solidFill>
              <a:schemeClr val="accent6">
                <a:lumMod val="75000"/>
              </a:schemeClr>
            </a:solidFill>
          </a:ln>
        </p:spPr>
        <p:txBody>
          <a:bodyPr wrap="square">
            <a:spAutoFit/>
          </a:bodyPr>
          <a:lstStyle/>
          <a:p>
            <a:pPr algn="just"/>
            <a:r>
              <a:rPr lang="en-US" sz="2000" b="1" i="1" dirty="0" smtClean="0">
                <a:latin typeface="Bookman Old Style" pitchFamily="18" charset="0"/>
              </a:rPr>
              <a:t>The neural network can compare the outputs of its nodes with the desired values using a property known as the delta rule, allowing the network to alter its weights through training to create more accurate output values.</a:t>
            </a:r>
            <a:r>
              <a:rPr lang="en-US" sz="2000" dirty="0" smtClean="0">
                <a:latin typeface="Bookman Old Style" pitchFamily="18" charset="0"/>
              </a:rPr>
              <a:t> </a:t>
            </a:r>
          </a:p>
          <a:p>
            <a:pPr algn="just"/>
            <a:r>
              <a:rPr lang="en-US" sz="2000" dirty="0" smtClean="0">
                <a:latin typeface="Bookman Old Style" pitchFamily="18" charset="0"/>
              </a:rPr>
              <a:t>This training and learning procedure results in gradient descent. The technique of updating weights in multi-layered perceptrons is virtually the same, however, the process is referred to as back-propagation. In such circumstances, the output values provided by the final layer are used to alter each hidden layer inside the network.</a:t>
            </a:r>
            <a:endParaRPr lang="en-US" sz="2000" dirty="0">
              <a:latin typeface="Bookman Old Style"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21</a:t>
            </a:fld>
            <a:endParaRPr lang="en-US"/>
          </a:p>
        </p:txBody>
      </p:sp>
      <p:pic>
        <p:nvPicPr>
          <p:cNvPr id="46086" name="Picture 6" descr="https://miro.medium.com/v2/resize:fit:700/1*hwj2OAGTW6B8wi0cVKmE4w@2x.png"/>
          <p:cNvPicPr>
            <a:picLocks noChangeAspect="1" noChangeArrowheads="1"/>
          </p:cNvPicPr>
          <p:nvPr/>
        </p:nvPicPr>
        <p:blipFill>
          <a:blip r:embed="rId2"/>
          <a:srcRect l="11381" b="29947"/>
          <a:stretch>
            <a:fillRect/>
          </a:stretch>
        </p:blipFill>
        <p:spPr bwMode="auto">
          <a:xfrm>
            <a:off x="3671248" y="1233983"/>
            <a:ext cx="3247360" cy="799449"/>
          </a:xfrm>
          <a:prstGeom prst="rect">
            <a:avLst/>
          </a:prstGeom>
          <a:noFill/>
        </p:spPr>
      </p:pic>
      <p:sp>
        <p:nvSpPr>
          <p:cNvPr id="8" name="Rectangle 7"/>
          <p:cNvSpPr/>
          <p:nvPr/>
        </p:nvSpPr>
        <p:spPr>
          <a:xfrm>
            <a:off x="382746" y="351009"/>
            <a:ext cx="4068743"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ea typeface="Calibri" pitchFamily="34" charset="0"/>
                <a:cs typeface="Arial" pitchFamily="34" charset="0"/>
              </a:rPr>
              <a:t>Activation Function </a:t>
            </a:r>
            <a:endParaRPr lang="en-US" sz="2800" dirty="0"/>
          </a:p>
        </p:txBody>
      </p:sp>
      <p:sp>
        <p:nvSpPr>
          <p:cNvPr id="9" name="Rectangle 3"/>
          <p:cNvSpPr>
            <a:spLocks noChangeArrowheads="1"/>
          </p:cNvSpPr>
          <p:nvPr/>
        </p:nvSpPr>
        <p:spPr bwMode="auto">
          <a:xfrm>
            <a:off x="436730" y="2402005"/>
            <a:ext cx="11163868" cy="1015663"/>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Bookman Old Style" pitchFamily="18" charset="0"/>
                <a:ea typeface="Calibri" pitchFamily="34" charset="0"/>
                <a:cs typeface="Arial" pitchFamily="34" charset="0"/>
              </a:rPr>
              <a:t>The </a:t>
            </a:r>
            <a:r>
              <a:rPr kumimoji="0" lang="en-US" sz="2000" b="1" i="0" u="none" strike="noStrike" cap="none" normalizeH="0" baseline="0" dirty="0" smtClean="0">
                <a:ln>
                  <a:noFill/>
                </a:ln>
                <a:effectLst/>
                <a:latin typeface="Bookman Old Style" pitchFamily="18" charset="0"/>
                <a:ea typeface="Calibri" pitchFamily="34" charset="0"/>
                <a:cs typeface="Arial" pitchFamily="34" charset="0"/>
              </a:rPr>
              <a:t>activation function </a:t>
            </a:r>
            <a:r>
              <a:rPr kumimoji="0" lang="en-US" sz="2000" b="0" i="0" u="none" strike="noStrike" cap="none" normalizeH="0" baseline="0" dirty="0" smtClean="0">
                <a:ln>
                  <a:noFill/>
                </a:ln>
                <a:effectLst/>
                <a:latin typeface="Bookman Old Style" pitchFamily="18" charset="0"/>
                <a:ea typeface="Calibri" pitchFamily="34" charset="0"/>
                <a:cs typeface="Arial" pitchFamily="34" charset="0"/>
              </a:rPr>
              <a:t>decides whether a neuron should be activated or not by calculating the weighted sum and further adding bias to it. The purpose of the activation function is to introduce non-linearity into the output of a neuron</a:t>
            </a:r>
            <a:r>
              <a:rPr kumimoji="0" lang="en-US" sz="1300" b="0" i="0" u="none" strike="noStrike" cap="none" normalizeH="0" baseline="0" dirty="0" smtClean="0">
                <a:ln>
                  <a:noFill/>
                </a:ln>
                <a:solidFill>
                  <a:srgbClr val="273239"/>
                </a:solidFill>
                <a:effectLst/>
                <a:latin typeface="Arial" pitchFamily="34" charset="0"/>
                <a:ea typeface="Calibri" pitchFamily="34" charset="0"/>
                <a:cs typeface="Arial" pitchFamily="34" charset="0"/>
              </a:rPr>
              <a:t>.</a:t>
            </a:r>
            <a:r>
              <a:rPr kumimoji="0" lang="en-US" sz="1300" b="0" i="0" u="none" strike="noStrike" cap="none" normalizeH="0" baseline="0" dirty="0" smtClean="0">
                <a:ln>
                  <a:noFill/>
                </a:ln>
                <a:solidFill>
                  <a:srgbClr val="273239"/>
                </a:solidFill>
                <a:effectLst/>
                <a:latin typeface="Calibri"/>
                <a:ea typeface="Calibri" pitchFamily="34" charset="0"/>
                <a:cs typeface="Arial" pitchFamily="34" charset="0"/>
              </a:rPr>
              <a:t> </a:t>
            </a:r>
            <a:endParaRPr kumimoji="0" lang="en-US" sz="1300" b="0" i="0" u="none" strike="noStrike" cap="none" normalizeH="0" baseline="0" dirty="0" smtClean="0">
              <a:ln>
                <a:noFill/>
              </a:ln>
              <a:solidFill>
                <a:srgbClr val="273239"/>
              </a:solidFill>
              <a:effectLst/>
              <a:latin typeface="Arial" pitchFamily="34" charset="0"/>
              <a:ea typeface="Calibri" pitchFamily="34" charset="0"/>
              <a:cs typeface="Arial" pitchFamily="34" charset="0"/>
            </a:endParaRPr>
          </a:p>
        </p:txBody>
      </p:sp>
      <p:sp>
        <p:nvSpPr>
          <p:cNvPr id="10" name="Rectangle 9"/>
          <p:cNvSpPr/>
          <p:nvPr/>
        </p:nvSpPr>
        <p:spPr>
          <a:xfrm>
            <a:off x="441277" y="4031860"/>
            <a:ext cx="11091080" cy="769441"/>
          </a:xfrm>
          <a:prstGeom prst="rect">
            <a:avLst/>
          </a:prstGeom>
          <a:ln>
            <a:solidFill>
              <a:schemeClr val="accent6">
                <a:lumMod val="75000"/>
              </a:schemeClr>
            </a:solidFill>
          </a:ln>
        </p:spPr>
        <p:txBody>
          <a:bodyPr wrap="square">
            <a:spAutoFit/>
          </a:bodyPr>
          <a:lstStyle/>
          <a:p>
            <a:r>
              <a:rPr lang="en-US" sz="2200" dirty="0" smtClean="0">
                <a:solidFill>
                  <a:srgbClr val="273239"/>
                </a:solidFill>
                <a:latin typeface="Bookman Old Style" pitchFamily="18" charset="0"/>
                <a:ea typeface="Calibri" pitchFamily="34" charset="0"/>
                <a:cs typeface="Arial" pitchFamily="34" charset="0"/>
              </a:rPr>
              <a:t>The activation function does the non-linear transformation to the input making it capable to learn and perform more complex tasks.</a:t>
            </a:r>
            <a:r>
              <a:rPr lang="en-US" sz="2200" dirty="0" smtClean="0">
                <a:latin typeface="Bookman Old Style" pitchFamily="18" charset="0"/>
                <a:cs typeface="Arial" pitchFamily="34" charset="0"/>
              </a:rPr>
              <a:t> </a:t>
            </a:r>
            <a:endParaRPr lang="en-US"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22</a:t>
            </a:fld>
            <a:endParaRPr lang="en-US"/>
          </a:p>
        </p:txBody>
      </p:sp>
      <p:sp>
        <p:nvSpPr>
          <p:cNvPr id="4" name="Rectangle 3"/>
          <p:cNvSpPr/>
          <p:nvPr/>
        </p:nvSpPr>
        <p:spPr>
          <a:xfrm>
            <a:off x="438359" y="378305"/>
            <a:ext cx="6114174"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Variants of Activation Function</a:t>
            </a:r>
            <a:endParaRPr lang="en-US" sz="2800" b="1" dirty="0">
              <a:latin typeface="Bookman Old Style" pitchFamily="18" charset="0"/>
            </a:endParaRPr>
          </a:p>
        </p:txBody>
      </p:sp>
      <p:sp>
        <p:nvSpPr>
          <p:cNvPr id="5" name="Rectangle 4"/>
          <p:cNvSpPr/>
          <p:nvPr/>
        </p:nvSpPr>
        <p:spPr>
          <a:xfrm>
            <a:off x="449427" y="992453"/>
            <a:ext cx="2826415"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1.Linear Function</a:t>
            </a:r>
            <a:endParaRPr lang="en-US" sz="2200" b="1" dirty="0">
              <a:latin typeface="Bookman Old Style" pitchFamily="18" charset="0"/>
            </a:endParaRPr>
          </a:p>
        </p:txBody>
      </p:sp>
      <p:sp>
        <p:nvSpPr>
          <p:cNvPr id="6" name="Rectangle 5"/>
          <p:cNvSpPr/>
          <p:nvPr/>
        </p:nvSpPr>
        <p:spPr>
          <a:xfrm>
            <a:off x="782471" y="1666249"/>
            <a:ext cx="10968251" cy="3785652"/>
          </a:xfrm>
          <a:prstGeom prst="rect">
            <a:avLst/>
          </a:prstGeom>
          <a:ln>
            <a:solidFill>
              <a:schemeClr val="accent6">
                <a:lumMod val="75000"/>
              </a:schemeClr>
            </a:solidFill>
          </a:ln>
        </p:spPr>
        <p:txBody>
          <a:bodyPr wrap="square">
            <a:spAutoFit/>
          </a:bodyPr>
          <a:lstStyle/>
          <a:p>
            <a:pPr>
              <a:buFont typeface="Arial" pitchFamily="34" charset="0"/>
              <a:buChar char="•"/>
            </a:pPr>
            <a:r>
              <a:rPr lang="en-US" sz="2000" b="1" dirty="0" smtClean="0">
                <a:latin typeface="Bookman Old Style" pitchFamily="18" charset="0"/>
              </a:rPr>
              <a:t>Equation : </a:t>
            </a:r>
            <a:r>
              <a:rPr lang="en-US" sz="2000" dirty="0" smtClean="0">
                <a:latin typeface="Bookman Old Style" pitchFamily="18" charset="0"/>
              </a:rPr>
              <a:t>Linear function has the equation similar to as of a straight line i.e. </a:t>
            </a:r>
            <a:r>
              <a:rPr lang="en-US" sz="2000" b="1" dirty="0" smtClean="0">
                <a:latin typeface="Bookman Old Style" pitchFamily="18" charset="0"/>
              </a:rPr>
              <a:t>y = x</a:t>
            </a:r>
          </a:p>
          <a:p>
            <a:endParaRPr lang="en-US" sz="2000" dirty="0" smtClean="0">
              <a:latin typeface="Bookman Old Style" pitchFamily="18" charset="0"/>
            </a:endParaRPr>
          </a:p>
          <a:p>
            <a:pPr>
              <a:buFont typeface="Arial" pitchFamily="34" charset="0"/>
              <a:buChar char="•"/>
            </a:pPr>
            <a:r>
              <a:rPr lang="en-US" sz="2000" dirty="0" smtClean="0">
                <a:latin typeface="Bookman Old Style" pitchFamily="18" charset="0"/>
              </a:rPr>
              <a:t>No matter how many layers we have, if all are linear in nature, the final activation function of last layer is nothing but just a linear function of the input of first layer.</a:t>
            </a:r>
          </a:p>
          <a:p>
            <a:endParaRPr lang="en-US" sz="2000" dirty="0" smtClean="0">
              <a:latin typeface="Bookman Old Style" pitchFamily="18" charset="0"/>
            </a:endParaRPr>
          </a:p>
          <a:p>
            <a:pPr>
              <a:buFont typeface="Arial" pitchFamily="34" charset="0"/>
              <a:buChar char="•"/>
            </a:pPr>
            <a:r>
              <a:rPr lang="en-US" sz="2000" b="1" dirty="0" smtClean="0">
                <a:latin typeface="Bookman Old Style" pitchFamily="18" charset="0"/>
              </a:rPr>
              <a:t>Range :</a:t>
            </a:r>
            <a:r>
              <a:rPr lang="en-US" sz="2000" dirty="0" smtClean="0">
                <a:latin typeface="Bookman Old Style" pitchFamily="18" charset="0"/>
              </a:rPr>
              <a:t> -∞ to + ∞</a:t>
            </a:r>
          </a:p>
          <a:p>
            <a:endParaRPr lang="en-US" sz="2000" dirty="0" smtClean="0">
              <a:latin typeface="Bookman Old Style" pitchFamily="18" charset="0"/>
            </a:endParaRPr>
          </a:p>
          <a:p>
            <a:pPr>
              <a:buFont typeface="Arial" pitchFamily="34" charset="0"/>
              <a:buChar char="•"/>
            </a:pPr>
            <a:r>
              <a:rPr lang="en-US" sz="2000" b="1" dirty="0" smtClean="0">
                <a:latin typeface="Bookman Old Style" pitchFamily="18" charset="0"/>
              </a:rPr>
              <a:t>Uses : Linear activation function</a:t>
            </a:r>
            <a:r>
              <a:rPr lang="en-US" sz="2000" dirty="0" smtClean="0">
                <a:latin typeface="Bookman Old Style" pitchFamily="18" charset="0"/>
              </a:rPr>
              <a:t> is used at just one place i.e. output layer.</a:t>
            </a:r>
          </a:p>
          <a:p>
            <a:endParaRPr lang="en-US" sz="2000" dirty="0" smtClean="0">
              <a:latin typeface="Bookman Old Style" pitchFamily="18" charset="0"/>
            </a:endParaRPr>
          </a:p>
          <a:p>
            <a:pPr>
              <a:buFont typeface="Arial" pitchFamily="34" charset="0"/>
              <a:buChar char="•"/>
            </a:pPr>
            <a:r>
              <a:rPr lang="en-US" sz="2000" b="1" dirty="0" smtClean="0">
                <a:latin typeface="Bookman Old Style" pitchFamily="18" charset="0"/>
              </a:rPr>
              <a:t>Issues : </a:t>
            </a:r>
            <a:r>
              <a:rPr lang="en-US" sz="2000" dirty="0" smtClean="0">
                <a:latin typeface="Bookman Old Style" pitchFamily="18" charset="0"/>
              </a:rPr>
              <a:t>If we will differentiate linear function to bring non-linearity, result will no more depend on </a:t>
            </a:r>
            <a:r>
              <a:rPr lang="en-US" sz="2000" i="1" dirty="0" smtClean="0">
                <a:latin typeface="Bookman Old Style" pitchFamily="18" charset="0"/>
              </a:rPr>
              <a:t>input “x”</a:t>
            </a:r>
            <a:r>
              <a:rPr lang="en-US" sz="2000" dirty="0" smtClean="0">
                <a:latin typeface="Bookman Old Style" pitchFamily="18" charset="0"/>
              </a:rPr>
              <a:t> and function will become constant, it won’t introduce any ground-breaking behavior to our algorithm.</a:t>
            </a:r>
            <a:endParaRPr lang="en-US" sz="2000" dirty="0">
              <a:latin typeface="Bookman Old Style"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23</a:t>
            </a:fld>
            <a:endParaRPr lang="en-US"/>
          </a:p>
        </p:txBody>
      </p:sp>
      <p:sp>
        <p:nvSpPr>
          <p:cNvPr id="4" name="Rectangle 3"/>
          <p:cNvSpPr/>
          <p:nvPr/>
        </p:nvSpPr>
        <p:spPr>
          <a:xfrm>
            <a:off x="380478" y="364656"/>
            <a:ext cx="533832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2. Binary Step Activation Function</a:t>
            </a:r>
            <a:endParaRPr lang="en-US" sz="2200" b="1" dirty="0">
              <a:latin typeface="Bookman Old Style" pitchFamily="18" charset="0"/>
            </a:endParaRPr>
          </a:p>
        </p:txBody>
      </p:sp>
      <p:pic>
        <p:nvPicPr>
          <p:cNvPr id="47106" name="Picture 2" descr="How Activation Functions Work in Deep Learning"/>
          <p:cNvPicPr>
            <a:picLocks noChangeAspect="1" noChangeArrowheads="1"/>
          </p:cNvPicPr>
          <p:nvPr/>
        </p:nvPicPr>
        <p:blipFill>
          <a:blip r:embed="rId2"/>
          <a:srcRect/>
          <a:stretch>
            <a:fillRect/>
          </a:stretch>
        </p:blipFill>
        <p:spPr bwMode="auto">
          <a:xfrm>
            <a:off x="6963286" y="1182830"/>
            <a:ext cx="4653850" cy="3102568"/>
          </a:xfrm>
          <a:prstGeom prst="rect">
            <a:avLst/>
          </a:prstGeom>
          <a:noFill/>
          <a:ln>
            <a:solidFill>
              <a:schemeClr val="accent6">
                <a:lumMod val="75000"/>
              </a:schemeClr>
            </a:solidFill>
          </a:ln>
        </p:spPr>
      </p:pic>
      <p:sp>
        <p:nvSpPr>
          <p:cNvPr id="6" name="Rectangle 5"/>
          <p:cNvSpPr/>
          <p:nvPr/>
        </p:nvSpPr>
        <p:spPr>
          <a:xfrm>
            <a:off x="413981" y="1011662"/>
            <a:ext cx="6096000" cy="2462213"/>
          </a:xfrm>
          <a:prstGeom prst="rect">
            <a:avLst/>
          </a:prstGeom>
          <a:ln>
            <a:solidFill>
              <a:schemeClr val="accent6">
                <a:lumMod val="75000"/>
              </a:schemeClr>
            </a:solidFill>
          </a:ln>
        </p:spPr>
        <p:txBody>
          <a:bodyPr>
            <a:spAutoFit/>
          </a:bodyPr>
          <a:lstStyle/>
          <a:p>
            <a:pPr algn="just"/>
            <a:r>
              <a:rPr lang="en-US" sz="2200" dirty="0" smtClean="0">
                <a:latin typeface="Bookman Old Style" pitchFamily="18" charset="0"/>
              </a:rPr>
              <a:t>The activation function compares the input value to a threshold value. If the input value is greater than the threshold value, the neuron is activated. It’s disabled if the input value is less than the threshold value, which means its output isn’t sent on to the next or hidden layer.</a:t>
            </a:r>
            <a:endParaRPr lang="en-US" sz="2200" dirty="0">
              <a:latin typeface="Bookman Old Style" pitchFamily="18" charset="0"/>
            </a:endParaRPr>
          </a:p>
        </p:txBody>
      </p:sp>
      <p:pic>
        <p:nvPicPr>
          <p:cNvPr id="47108" name="Picture 4" descr="How Activation Functions Work in Deep Learning"/>
          <p:cNvPicPr>
            <a:picLocks noChangeAspect="1" noChangeArrowheads="1"/>
          </p:cNvPicPr>
          <p:nvPr/>
        </p:nvPicPr>
        <p:blipFill>
          <a:blip r:embed="rId3"/>
          <a:srcRect/>
          <a:stretch>
            <a:fillRect/>
          </a:stretch>
        </p:blipFill>
        <p:spPr bwMode="auto">
          <a:xfrm>
            <a:off x="1697772" y="3718991"/>
            <a:ext cx="2962275" cy="1104901"/>
          </a:xfrm>
          <a:prstGeom prst="rect">
            <a:avLst/>
          </a:prstGeom>
          <a:noFill/>
          <a:ln>
            <a:solidFill>
              <a:schemeClr val="accent6">
                <a:lumMod val="75000"/>
              </a:schemeClr>
            </a:solidFill>
          </a:ln>
        </p:spPr>
      </p:pic>
      <p:sp>
        <p:nvSpPr>
          <p:cNvPr id="8" name="Rectangle 7"/>
          <p:cNvSpPr/>
          <p:nvPr/>
        </p:nvSpPr>
        <p:spPr>
          <a:xfrm>
            <a:off x="468573" y="5039774"/>
            <a:ext cx="11145672" cy="1446550"/>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200" dirty="0" smtClean="0">
                <a:latin typeface="Bookman Old Style" pitchFamily="18" charset="0"/>
              </a:rPr>
              <a:t>It cannot provide multi-value outputs — for example, it cannot be used for multi-class classification problems.</a:t>
            </a:r>
          </a:p>
          <a:p>
            <a:pPr algn="just">
              <a:buFont typeface="Arial" pitchFamily="34" charset="0"/>
              <a:buChar char="•"/>
            </a:pPr>
            <a:r>
              <a:rPr lang="en-US" sz="2200" dirty="0" smtClean="0">
                <a:latin typeface="Bookman Old Style" pitchFamily="18" charset="0"/>
              </a:rPr>
              <a:t>The step function’s gradient is zero, which makes the back propagation procedure difficult.</a:t>
            </a:r>
            <a:endParaRPr lang="en-US" sz="2200" dirty="0">
              <a:latin typeface="Bookman Old Style"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24</a:t>
            </a:fld>
            <a:endParaRPr lang="en-US"/>
          </a:p>
        </p:txBody>
      </p:sp>
      <p:sp>
        <p:nvSpPr>
          <p:cNvPr id="4" name="Rectangle 3"/>
          <p:cNvSpPr/>
          <p:nvPr/>
        </p:nvSpPr>
        <p:spPr>
          <a:xfrm>
            <a:off x="347614" y="337361"/>
            <a:ext cx="3180679"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3. Sigmoid Function</a:t>
            </a:r>
            <a:endParaRPr lang="en-US" sz="2200" b="1" dirty="0">
              <a:latin typeface="Bookman Old Style" pitchFamily="18" charset="0"/>
            </a:endParaRPr>
          </a:p>
        </p:txBody>
      </p:sp>
      <p:pic>
        <p:nvPicPr>
          <p:cNvPr id="27650" name="Picture 2" descr="Lightbox"/>
          <p:cNvPicPr>
            <a:picLocks noChangeAspect="1" noChangeArrowheads="1"/>
          </p:cNvPicPr>
          <p:nvPr/>
        </p:nvPicPr>
        <p:blipFill>
          <a:blip r:embed="rId2"/>
          <a:srcRect l="2502" t="7267" r="8739" b="12531"/>
          <a:stretch>
            <a:fillRect/>
          </a:stretch>
        </p:blipFill>
        <p:spPr bwMode="auto">
          <a:xfrm>
            <a:off x="6591869" y="1515601"/>
            <a:ext cx="5186149" cy="3711494"/>
          </a:xfrm>
          <a:prstGeom prst="rect">
            <a:avLst/>
          </a:prstGeom>
          <a:noFill/>
          <a:ln>
            <a:solidFill>
              <a:schemeClr val="accent6">
                <a:lumMod val="75000"/>
              </a:schemeClr>
            </a:solidFill>
          </a:ln>
        </p:spPr>
      </p:pic>
      <p:sp>
        <p:nvSpPr>
          <p:cNvPr id="6" name="Rectangle 5"/>
          <p:cNvSpPr/>
          <p:nvPr/>
        </p:nvSpPr>
        <p:spPr>
          <a:xfrm>
            <a:off x="359390" y="785210"/>
            <a:ext cx="6096000" cy="5509200"/>
          </a:xfrm>
          <a:prstGeom prst="rect">
            <a:avLst/>
          </a:prstGeom>
          <a:ln>
            <a:solidFill>
              <a:schemeClr val="accent6">
                <a:lumMod val="75000"/>
              </a:schemeClr>
            </a:solidFill>
          </a:ln>
        </p:spPr>
        <p:txBody>
          <a:bodyPr>
            <a:spAutoFit/>
          </a:bodyPr>
          <a:lstStyle/>
          <a:p>
            <a:pPr algn="just">
              <a:buFont typeface="Arial" pitchFamily="34" charset="0"/>
              <a:buChar char="•"/>
            </a:pPr>
            <a:r>
              <a:rPr lang="en-US" sz="2200" b="1" dirty="0" smtClean="0">
                <a:latin typeface="Bookman Old Style" pitchFamily="18" charset="0"/>
              </a:rPr>
              <a:t>Equation : </a:t>
            </a:r>
            <a:r>
              <a:rPr lang="en-US" sz="2200" b="1" i="1" dirty="0" smtClean="0">
                <a:latin typeface="Bookman Old Style" pitchFamily="18" charset="0"/>
              </a:rPr>
              <a:t>f(x) = 1/(1 + e</a:t>
            </a:r>
            <a:r>
              <a:rPr lang="en-US" sz="2200" b="1" i="1" baseline="30000" dirty="0" smtClean="0">
                <a:latin typeface="Bookman Old Style" pitchFamily="18" charset="0"/>
              </a:rPr>
              <a:t>-x</a:t>
            </a:r>
            <a:r>
              <a:rPr lang="en-US" sz="2200" b="1" i="1" dirty="0" smtClean="0">
                <a:latin typeface="Bookman Old Style" pitchFamily="18" charset="0"/>
              </a:rPr>
              <a:t>)</a:t>
            </a:r>
          </a:p>
          <a:p>
            <a:pPr algn="just"/>
            <a:endParaRPr lang="en-US" sz="2200" dirty="0" smtClean="0">
              <a:latin typeface="Bookman Old Style" pitchFamily="18" charset="0"/>
            </a:endParaRPr>
          </a:p>
          <a:p>
            <a:pPr algn="just">
              <a:buFont typeface="Arial" pitchFamily="34" charset="0"/>
              <a:buChar char="•"/>
            </a:pPr>
            <a:r>
              <a:rPr lang="en-US" sz="2200" b="1" dirty="0" smtClean="0">
                <a:latin typeface="Bookman Old Style" pitchFamily="18" charset="0"/>
              </a:rPr>
              <a:t>Nature :</a:t>
            </a:r>
            <a:r>
              <a:rPr lang="en-US" sz="2200" dirty="0" smtClean="0">
                <a:latin typeface="Bookman Old Style" pitchFamily="18" charset="0"/>
              </a:rPr>
              <a:t> Non-linear. Notice that X values lies between -2 to 2, Y values are very steep. This means, small changes in x would also bring about large changes in the value of Y.</a:t>
            </a:r>
          </a:p>
          <a:p>
            <a:pPr algn="just"/>
            <a:endParaRPr lang="en-US" sz="2200" dirty="0" smtClean="0">
              <a:latin typeface="Bookman Old Style" pitchFamily="18" charset="0"/>
            </a:endParaRPr>
          </a:p>
          <a:p>
            <a:pPr algn="just">
              <a:buFont typeface="Arial" pitchFamily="34" charset="0"/>
              <a:buChar char="•"/>
            </a:pPr>
            <a:r>
              <a:rPr lang="en-US" sz="2200" b="1" dirty="0" smtClean="0">
                <a:latin typeface="Bookman Old Style" pitchFamily="18" charset="0"/>
              </a:rPr>
              <a:t>Value Range : </a:t>
            </a:r>
            <a:r>
              <a:rPr lang="en-US" sz="2200" dirty="0" smtClean="0">
                <a:latin typeface="Bookman Old Style" pitchFamily="18" charset="0"/>
              </a:rPr>
              <a:t>0 to 1</a:t>
            </a:r>
          </a:p>
          <a:p>
            <a:pPr algn="just"/>
            <a:endParaRPr lang="en-US" sz="2200" dirty="0" smtClean="0">
              <a:latin typeface="Bookman Old Style" pitchFamily="18" charset="0"/>
            </a:endParaRPr>
          </a:p>
          <a:p>
            <a:pPr algn="just">
              <a:buFont typeface="Arial" pitchFamily="34" charset="0"/>
              <a:buChar char="•"/>
            </a:pPr>
            <a:r>
              <a:rPr lang="en-US" sz="2200" b="1" dirty="0" smtClean="0">
                <a:latin typeface="Bookman Old Style" pitchFamily="18" charset="0"/>
              </a:rPr>
              <a:t>Uses : </a:t>
            </a:r>
            <a:r>
              <a:rPr lang="en-US" sz="2200" dirty="0" smtClean="0">
                <a:latin typeface="Bookman Old Style" pitchFamily="18" charset="0"/>
              </a:rPr>
              <a:t>Usually used in output layer of a binary classification, where result is either 0 or 1, as value for sigmoid function lies between 0 and 1 only so, result can be predicted easily to be </a:t>
            </a:r>
            <a:r>
              <a:rPr lang="en-US" sz="2200" b="1" i="1" dirty="0" smtClean="0">
                <a:latin typeface="Bookman Old Style" pitchFamily="18" charset="0"/>
              </a:rPr>
              <a:t>1</a:t>
            </a:r>
            <a:r>
              <a:rPr lang="en-US" sz="2200" dirty="0" smtClean="0">
                <a:latin typeface="Bookman Old Style" pitchFamily="18" charset="0"/>
              </a:rPr>
              <a:t> if value is greater than </a:t>
            </a:r>
            <a:r>
              <a:rPr lang="en-US" sz="2200" b="1" dirty="0" smtClean="0">
                <a:latin typeface="Bookman Old Style" pitchFamily="18" charset="0"/>
              </a:rPr>
              <a:t>0.5</a:t>
            </a:r>
            <a:r>
              <a:rPr lang="en-US" sz="2200" dirty="0" smtClean="0">
                <a:latin typeface="Bookman Old Style" pitchFamily="18" charset="0"/>
              </a:rPr>
              <a:t> and </a:t>
            </a:r>
            <a:r>
              <a:rPr lang="en-US" sz="2200" b="1" i="1" dirty="0" smtClean="0">
                <a:latin typeface="Bookman Old Style" pitchFamily="18" charset="0"/>
              </a:rPr>
              <a:t>0</a:t>
            </a:r>
            <a:r>
              <a:rPr lang="en-US" sz="2200" dirty="0" smtClean="0">
                <a:latin typeface="Bookman Old Style" pitchFamily="18" charset="0"/>
              </a:rPr>
              <a:t> otherwise</a:t>
            </a:r>
            <a:r>
              <a:rPr lang="en-US" dirty="0" smtClean="0"/>
              <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25</a:t>
            </a:fld>
            <a:endParaRPr lang="en-US"/>
          </a:p>
        </p:txBody>
      </p:sp>
      <p:pic>
        <p:nvPicPr>
          <p:cNvPr id="29698" name="Picture 2" descr="Lightbox"/>
          <p:cNvPicPr>
            <a:picLocks noChangeAspect="1" noChangeArrowheads="1"/>
          </p:cNvPicPr>
          <p:nvPr/>
        </p:nvPicPr>
        <p:blipFill>
          <a:blip r:embed="rId2"/>
          <a:srcRect b="14000"/>
          <a:stretch>
            <a:fillRect/>
          </a:stretch>
        </p:blipFill>
        <p:spPr bwMode="auto">
          <a:xfrm>
            <a:off x="8001375" y="1203302"/>
            <a:ext cx="3727501" cy="3614358"/>
          </a:xfrm>
          <a:prstGeom prst="rect">
            <a:avLst/>
          </a:prstGeom>
          <a:noFill/>
          <a:ln>
            <a:solidFill>
              <a:schemeClr val="accent6">
                <a:lumMod val="75000"/>
              </a:schemeClr>
            </a:solidFill>
          </a:ln>
        </p:spPr>
      </p:pic>
      <p:sp>
        <p:nvSpPr>
          <p:cNvPr id="5" name="Rectangle 4"/>
          <p:cNvSpPr/>
          <p:nvPr/>
        </p:nvSpPr>
        <p:spPr>
          <a:xfrm>
            <a:off x="337633" y="310065"/>
            <a:ext cx="2640466"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4.Tanh Function</a:t>
            </a:r>
            <a:endParaRPr lang="en-US" sz="2200" b="1" dirty="0">
              <a:latin typeface="Bookman Old Style" pitchFamily="18" charset="0"/>
            </a:endParaRPr>
          </a:p>
        </p:txBody>
      </p:sp>
      <p:sp>
        <p:nvSpPr>
          <p:cNvPr id="8" name="Rectangle 7"/>
          <p:cNvSpPr/>
          <p:nvPr/>
        </p:nvSpPr>
        <p:spPr>
          <a:xfrm>
            <a:off x="359391" y="859515"/>
            <a:ext cx="7447127" cy="5509200"/>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200" dirty="0" smtClean="0">
                <a:latin typeface="Bookman Old Style" pitchFamily="18" charset="0"/>
              </a:rPr>
              <a:t>The activation that works almost always better than sigmoid function is “</a:t>
            </a:r>
            <a:r>
              <a:rPr lang="en-US" sz="2200" dirty="0" err="1" smtClean="0">
                <a:latin typeface="Bookman Old Style" pitchFamily="18" charset="0"/>
              </a:rPr>
              <a:t>Tanh</a:t>
            </a:r>
            <a:r>
              <a:rPr lang="en-US" sz="2200" dirty="0" smtClean="0">
                <a:latin typeface="Bookman Old Style" pitchFamily="18" charset="0"/>
              </a:rPr>
              <a:t>” function also known as </a:t>
            </a:r>
            <a:r>
              <a:rPr lang="en-US" sz="2200" b="1" dirty="0" smtClean="0">
                <a:latin typeface="Bookman Old Style" pitchFamily="18" charset="0"/>
              </a:rPr>
              <a:t>Tangent Hyperbolic function</a:t>
            </a:r>
            <a:r>
              <a:rPr lang="en-US" sz="2200" dirty="0" smtClean="0">
                <a:latin typeface="Bookman Old Style" pitchFamily="18" charset="0"/>
              </a:rPr>
              <a:t>. It’s actually mathematically shifted version of the sigmoid function. Both are similar and can be derived from each other.</a:t>
            </a:r>
          </a:p>
          <a:p>
            <a:pPr algn="just">
              <a:buFont typeface="Arial" pitchFamily="34" charset="0"/>
              <a:buChar char="•"/>
            </a:pPr>
            <a:r>
              <a:rPr lang="en-US" sz="2200" b="1" dirty="0" smtClean="0">
                <a:latin typeface="Bookman Old Style" pitchFamily="18" charset="0"/>
              </a:rPr>
              <a:t>Equation :-</a:t>
            </a:r>
          </a:p>
          <a:p>
            <a:pPr algn="just"/>
            <a:endParaRPr lang="en-US" sz="2200" b="1" dirty="0" smtClean="0">
              <a:latin typeface="Bookman Old Style" pitchFamily="18" charset="0"/>
            </a:endParaRPr>
          </a:p>
          <a:p>
            <a:pPr>
              <a:buFont typeface="Arial" pitchFamily="34" charset="0"/>
              <a:buChar char="•"/>
            </a:pPr>
            <a:r>
              <a:rPr lang="en-US" sz="2200" b="1" dirty="0" smtClean="0">
                <a:latin typeface="Bookman Old Style" pitchFamily="18" charset="0"/>
              </a:rPr>
              <a:t>Value Range :- </a:t>
            </a:r>
            <a:r>
              <a:rPr lang="en-US" sz="2200" dirty="0" smtClean="0">
                <a:latin typeface="Bookman Old Style" pitchFamily="18" charset="0"/>
              </a:rPr>
              <a:t>-1 to +1</a:t>
            </a:r>
          </a:p>
          <a:p>
            <a:pPr>
              <a:buFont typeface="Arial" pitchFamily="34" charset="0"/>
              <a:buChar char="•"/>
            </a:pPr>
            <a:r>
              <a:rPr lang="en-US" sz="2200" b="1" dirty="0" smtClean="0">
                <a:latin typeface="Bookman Old Style" pitchFamily="18" charset="0"/>
              </a:rPr>
              <a:t>Nature :- </a:t>
            </a:r>
            <a:r>
              <a:rPr lang="en-US" sz="2200" dirty="0" smtClean="0">
                <a:latin typeface="Bookman Old Style" pitchFamily="18" charset="0"/>
              </a:rPr>
              <a:t>non-linear</a:t>
            </a:r>
          </a:p>
          <a:p>
            <a:pPr algn="just">
              <a:buFont typeface="Arial" pitchFamily="34" charset="0"/>
              <a:buChar char="•"/>
            </a:pPr>
            <a:r>
              <a:rPr lang="en-US" sz="2200" b="1" dirty="0" smtClean="0">
                <a:latin typeface="Bookman Old Style" pitchFamily="18" charset="0"/>
              </a:rPr>
              <a:t>Uses :- </a:t>
            </a:r>
            <a:r>
              <a:rPr lang="en-US" sz="2200" dirty="0" smtClean="0">
                <a:latin typeface="Bookman Old Style" pitchFamily="18" charset="0"/>
              </a:rPr>
              <a:t>Usually used in hidden layers of a neural network as it’s values lies between </a:t>
            </a:r>
            <a:r>
              <a:rPr lang="en-US" sz="2200" b="1" dirty="0" smtClean="0">
                <a:latin typeface="Bookman Old Style" pitchFamily="18" charset="0"/>
              </a:rPr>
              <a:t>-1 to 1 </a:t>
            </a:r>
            <a:r>
              <a:rPr lang="en-US" sz="2200" dirty="0" smtClean="0">
                <a:latin typeface="Bookman Old Style" pitchFamily="18" charset="0"/>
              </a:rPr>
              <a:t>hence the mean for the hidden layer comes out be 0 or very close to it, hence helps in </a:t>
            </a:r>
            <a:r>
              <a:rPr lang="en-US" sz="2200" i="1" dirty="0" smtClean="0">
                <a:latin typeface="Bookman Old Style" pitchFamily="18" charset="0"/>
              </a:rPr>
              <a:t>centering the data</a:t>
            </a:r>
            <a:r>
              <a:rPr lang="en-US" sz="2200" dirty="0" smtClean="0">
                <a:latin typeface="Bookman Old Style" pitchFamily="18" charset="0"/>
              </a:rPr>
              <a:t> by bringing mean close to 0. This makes learning for the next layer much easier.</a:t>
            </a:r>
          </a:p>
        </p:txBody>
      </p:sp>
      <p:pic>
        <p:nvPicPr>
          <p:cNvPr id="29702" name="Picture 6" descr="Lightbox"/>
          <p:cNvPicPr>
            <a:picLocks noChangeAspect="1" noChangeArrowheads="1"/>
          </p:cNvPicPr>
          <p:nvPr/>
        </p:nvPicPr>
        <p:blipFill>
          <a:blip r:embed="rId3"/>
          <a:srcRect/>
          <a:stretch>
            <a:fillRect/>
          </a:stretch>
        </p:blipFill>
        <p:spPr bwMode="auto">
          <a:xfrm>
            <a:off x="2275007" y="2777342"/>
            <a:ext cx="4148586" cy="55271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26</a:t>
            </a:fld>
            <a:endParaRPr lang="en-US"/>
          </a:p>
        </p:txBody>
      </p:sp>
      <p:sp>
        <p:nvSpPr>
          <p:cNvPr id="4" name="Rectangle 3"/>
          <p:cNvSpPr/>
          <p:nvPr/>
        </p:nvSpPr>
        <p:spPr>
          <a:xfrm>
            <a:off x="406451" y="405599"/>
            <a:ext cx="2856872"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5. RELU Function</a:t>
            </a:r>
            <a:r>
              <a:rPr lang="en-US" b="1" dirty="0" smtClean="0"/>
              <a:t> </a:t>
            </a:r>
            <a:endParaRPr lang="en-US" b="1" dirty="0"/>
          </a:p>
        </p:txBody>
      </p:sp>
      <p:pic>
        <p:nvPicPr>
          <p:cNvPr id="30722" name="Picture 2" descr="Lightbox"/>
          <p:cNvPicPr>
            <a:picLocks noChangeAspect="1" noChangeArrowheads="1"/>
          </p:cNvPicPr>
          <p:nvPr/>
        </p:nvPicPr>
        <p:blipFill>
          <a:blip r:embed="rId2"/>
          <a:srcRect/>
          <a:stretch>
            <a:fillRect/>
          </a:stretch>
        </p:blipFill>
        <p:spPr bwMode="auto">
          <a:xfrm>
            <a:off x="8147713" y="1681541"/>
            <a:ext cx="3599517" cy="2494674"/>
          </a:xfrm>
          <a:prstGeom prst="rect">
            <a:avLst/>
          </a:prstGeom>
          <a:noFill/>
          <a:ln>
            <a:solidFill>
              <a:schemeClr val="accent6">
                <a:lumMod val="75000"/>
              </a:schemeClr>
            </a:solidFill>
          </a:ln>
        </p:spPr>
      </p:pic>
      <p:sp>
        <p:nvSpPr>
          <p:cNvPr id="6" name="Rectangle 5"/>
          <p:cNvSpPr/>
          <p:nvPr/>
        </p:nvSpPr>
        <p:spPr>
          <a:xfrm>
            <a:off x="400335" y="954545"/>
            <a:ext cx="7583605" cy="5509200"/>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200" dirty="0" smtClean="0">
                <a:latin typeface="Bookman Old Style" pitchFamily="18" charset="0"/>
              </a:rPr>
              <a:t>It Stands for </a:t>
            </a:r>
            <a:r>
              <a:rPr lang="en-US" sz="2200" i="1" dirty="0" smtClean="0">
                <a:latin typeface="Bookman Old Style" pitchFamily="18" charset="0"/>
              </a:rPr>
              <a:t>Rectified linear unit</a:t>
            </a:r>
            <a:r>
              <a:rPr lang="en-US" sz="2200" dirty="0" smtClean="0">
                <a:latin typeface="Bookman Old Style" pitchFamily="18" charset="0"/>
              </a:rPr>
              <a:t>. It is the most widely used activation function. Chiefly implemented in </a:t>
            </a:r>
            <a:r>
              <a:rPr lang="en-US" sz="2200" i="1" dirty="0" smtClean="0">
                <a:latin typeface="Bookman Old Style" pitchFamily="18" charset="0"/>
              </a:rPr>
              <a:t>hidden layers</a:t>
            </a:r>
            <a:r>
              <a:rPr lang="en-US" sz="2200" dirty="0" smtClean="0">
                <a:latin typeface="Bookman Old Style" pitchFamily="18" charset="0"/>
              </a:rPr>
              <a:t> of Neural network.</a:t>
            </a:r>
          </a:p>
          <a:p>
            <a:pPr algn="just">
              <a:buFont typeface="Arial" pitchFamily="34" charset="0"/>
              <a:buChar char="•"/>
            </a:pPr>
            <a:r>
              <a:rPr lang="en-US" sz="2200" b="1" dirty="0" smtClean="0">
                <a:latin typeface="Bookman Old Style" pitchFamily="18" charset="0"/>
              </a:rPr>
              <a:t>Equation :- </a:t>
            </a:r>
            <a:r>
              <a:rPr lang="en-US" sz="2200" b="1" i="1" dirty="0" smtClean="0">
                <a:latin typeface="Bookman Old Style" pitchFamily="18" charset="0"/>
              </a:rPr>
              <a:t>f(x) = max(0,x)</a:t>
            </a:r>
            <a:r>
              <a:rPr lang="en-US" sz="2200" dirty="0" smtClean="0">
                <a:latin typeface="Bookman Old Style" pitchFamily="18" charset="0"/>
              </a:rPr>
              <a:t>. It gives an output x if x is positive and 0 otherwise.</a:t>
            </a:r>
          </a:p>
          <a:p>
            <a:pPr algn="just">
              <a:buFont typeface="Arial" pitchFamily="34" charset="0"/>
              <a:buChar char="•"/>
            </a:pPr>
            <a:r>
              <a:rPr lang="en-US" sz="2200" b="1" dirty="0" smtClean="0">
                <a:latin typeface="Bookman Old Style" pitchFamily="18" charset="0"/>
              </a:rPr>
              <a:t>Value Range :- </a:t>
            </a:r>
            <a:r>
              <a:rPr lang="en-US" sz="2200" dirty="0" smtClean="0">
                <a:latin typeface="Bookman Old Style" pitchFamily="18" charset="0"/>
              </a:rPr>
              <a:t>[0, </a:t>
            </a:r>
            <a:r>
              <a:rPr lang="en-US" sz="2200" dirty="0" err="1" smtClean="0">
                <a:latin typeface="Bookman Old Style" pitchFamily="18" charset="0"/>
              </a:rPr>
              <a:t>inf</a:t>
            </a:r>
            <a:r>
              <a:rPr lang="en-US" sz="2200" dirty="0" smtClean="0">
                <a:latin typeface="Bookman Old Style" pitchFamily="18" charset="0"/>
              </a:rPr>
              <a:t>)</a:t>
            </a:r>
          </a:p>
          <a:p>
            <a:pPr algn="just">
              <a:buFont typeface="Arial" pitchFamily="34" charset="0"/>
              <a:buChar char="•"/>
            </a:pPr>
            <a:r>
              <a:rPr lang="en-US" sz="2200" b="1" dirty="0" smtClean="0">
                <a:latin typeface="Bookman Old Style" pitchFamily="18" charset="0"/>
              </a:rPr>
              <a:t>Nature :- </a:t>
            </a:r>
            <a:r>
              <a:rPr lang="en-US" sz="2200" dirty="0" smtClean="0">
                <a:latin typeface="Bookman Old Style" pitchFamily="18" charset="0"/>
              </a:rPr>
              <a:t>non-linear, which means we can easily </a:t>
            </a:r>
            <a:r>
              <a:rPr lang="en-US" sz="2200" dirty="0" err="1" smtClean="0">
                <a:latin typeface="Bookman Old Style" pitchFamily="18" charset="0"/>
              </a:rPr>
              <a:t>backpropagate</a:t>
            </a:r>
            <a:r>
              <a:rPr lang="en-US" sz="2200" dirty="0" smtClean="0">
                <a:latin typeface="Bookman Old Style" pitchFamily="18" charset="0"/>
              </a:rPr>
              <a:t> the errors and have multiple layers of neurons being activated by the </a:t>
            </a:r>
            <a:r>
              <a:rPr lang="en-US" sz="2200" dirty="0" err="1" smtClean="0">
                <a:latin typeface="Bookman Old Style" pitchFamily="18" charset="0"/>
              </a:rPr>
              <a:t>ReLU</a:t>
            </a:r>
            <a:r>
              <a:rPr lang="en-US" sz="2200" dirty="0" smtClean="0">
                <a:latin typeface="Bookman Old Style" pitchFamily="18" charset="0"/>
              </a:rPr>
              <a:t> function.</a:t>
            </a:r>
          </a:p>
          <a:p>
            <a:pPr algn="just">
              <a:buFont typeface="Arial" pitchFamily="34" charset="0"/>
              <a:buChar char="•"/>
            </a:pPr>
            <a:r>
              <a:rPr lang="en-US" sz="2200" b="1" dirty="0" smtClean="0">
                <a:latin typeface="Bookman Old Style" pitchFamily="18" charset="0"/>
              </a:rPr>
              <a:t>Uses :- </a:t>
            </a:r>
            <a:r>
              <a:rPr lang="en-US" sz="2200" dirty="0" err="1" smtClean="0">
                <a:latin typeface="Bookman Old Style" pitchFamily="18" charset="0"/>
              </a:rPr>
              <a:t>ReLu</a:t>
            </a:r>
            <a:r>
              <a:rPr lang="en-US" sz="2200" dirty="0" smtClean="0">
                <a:latin typeface="Bookman Old Style" pitchFamily="18" charset="0"/>
              </a:rPr>
              <a:t> is less computationally expensive than </a:t>
            </a:r>
            <a:r>
              <a:rPr lang="en-US" sz="2200" dirty="0" err="1" smtClean="0">
                <a:latin typeface="Bookman Old Style" pitchFamily="18" charset="0"/>
              </a:rPr>
              <a:t>tanh</a:t>
            </a:r>
            <a:r>
              <a:rPr lang="en-US" sz="2200" dirty="0" smtClean="0">
                <a:latin typeface="Bookman Old Style" pitchFamily="18" charset="0"/>
              </a:rPr>
              <a:t> and sigmoid because it involves simpler mathematical operations. At a time only a few neurons are activated making the network sparse making it efficient and easy for computation. In simple words, RELU learns </a:t>
            </a:r>
            <a:r>
              <a:rPr lang="en-US" sz="2200" i="1" dirty="0" smtClean="0">
                <a:latin typeface="Bookman Old Style" pitchFamily="18" charset="0"/>
              </a:rPr>
              <a:t>much faster</a:t>
            </a:r>
            <a:r>
              <a:rPr lang="en-US" sz="2200" dirty="0" smtClean="0">
                <a:latin typeface="Bookman Old Style" pitchFamily="18" charset="0"/>
              </a:rPr>
              <a:t> than sigmoid and </a:t>
            </a:r>
            <a:r>
              <a:rPr lang="en-US" sz="2200" dirty="0" err="1" smtClean="0">
                <a:latin typeface="Bookman Old Style" pitchFamily="18" charset="0"/>
              </a:rPr>
              <a:t>Tanh</a:t>
            </a:r>
            <a:r>
              <a:rPr lang="en-US" sz="2200" dirty="0" smtClean="0">
                <a:latin typeface="Bookman Old Style" pitchFamily="18" charset="0"/>
              </a:rPr>
              <a:t> function.</a:t>
            </a:r>
            <a:endParaRPr lang="en-US" sz="2200" dirty="0">
              <a:latin typeface="Bookman Old Style"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27</a:t>
            </a:fld>
            <a:endParaRPr lang="en-US"/>
          </a:p>
        </p:txBody>
      </p:sp>
      <p:sp>
        <p:nvSpPr>
          <p:cNvPr id="4" name="Rectangle 3"/>
          <p:cNvSpPr/>
          <p:nvPr/>
        </p:nvSpPr>
        <p:spPr>
          <a:xfrm>
            <a:off x="439187" y="310065"/>
            <a:ext cx="2300630"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6. Leaky </a:t>
            </a:r>
            <a:r>
              <a:rPr lang="en-US" sz="2200" b="1" dirty="0" err="1" smtClean="0">
                <a:latin typeface="Bookman Old Style" pitchFamily="18" charset="0"/>
              </a:rPr>
              <a:t>ReLU</a:t>
            </a:r>
            <a:endParaRPr lang="en-US" sz="2200" b="1" dirty="0">
              <a:latin typeface="Bookman Old Style" pitchFamily="18" charset="0"/>
            </a:endParaRPr>
          </a:p>
        </p:txBody>
      </p:sp>
      <p:sp>
        <p:nvSpPr>
          <p:cNvPr id="5" name="Rectangle 4"/>
          <p:cNvSpPr/>
          <p:nvPr/>
        </p:nvSpPr>
        <p:spPr>
          <a:xfrm>
            <a:off x="454925" y="824637"/>
            <a:ext cx="5741158" cy="1323439"/>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Leaky </a:t>
            </a:r>
            <a:r>
              <a:rPr lang="en-US" sz="2000" dirty="0" err="1" smtClean="0">
                <a:latin typeface="Bookman Old Style" pitchFamily="18" charset="0"/>
              </a:rPr>
              <a:t>ReLU</a:t>
            </a:r>
            <a:r>
              <a:rPr lang="en-US" sz="2000" dirty="0" smtClean="0">
                <a:latin typeface="Bookman Old Style" pitchFamily="18" charset="0"/>
              </a:rPr>
              <a:t> is an upgraded version of the </a:t>
            </a:r>
            <a:r>
              <a:rPr lang="en-US" sz="2000" dirty="0" err="1" smtClean="0">
                <a:latin typeface="Bookman Old Style" pitchFamily="18" charset="0"/>
              </a:rPr>
              <a:t>ReLU</a:t>
            </a:r>
            <a:r>
              <a:rPr lang="en-US" sz="2000" dirty="0" smtClean="0">
                <a:latin typeface="Bookman Old Style" pitchFamily="18" charset="0"/>
              </a:rPr>
              <a:t> activation function to solve the dying </a:t>
            </a:r>
            <a:r>
              <a:rPr lang="en-US" sz="2000" dirty="0" err="1" smtClean="0">
                <a:latin typeface="Bookman Old Style" pitchFamily="18" charset="0"/>
              </a:rPr>
              <a:t>ReLU</a:t>
            </a:r>
            <a:r>
              <a:rPr lang="en-US" sz="2000" dirty="0" smtClean="0">
                <a:latin typeface="Bookman Old Style" pitchFamily="18" charset="0"/>
              </a:rPr>
              <a:t> problem, as it has a small positive slope in the negative area.</a:t>
            </a:r>
            <a:endParaRPr lang="en-US" sz="2000" dirty="0">
              <a:latin typeface="Bookman Old Style" pitchFamily="18" charset="0"/>
            </a:endParaRPr>
          </a:p>
        </p:txBody>
      </p:sp>
      <p:pic>
        <p:nvPicPr>
          <p:cNvPr id="49154" name="Picture 2" descr="How Activation Functions Work in Deep Learning"/>
          <p:cNvPicPr>
            <a:picLocks noChangeAspect="1" noChangeArrowheads="1"/>
          </p:cNvPicPr>
          <p:nvPr/>
        </p:nvPicPr>
        <p:blipFill>
          <a:blip r:embed="rId2"/>
          <a:srcRect/>
          <a:stretch>
            <a:fillRect/>
          </a:stretch>
        </p:blipFill>
        <p:spPr bwMode="auto">
          <a:xfrm>
            <a:off x="7206018" y="664216"/>
            <a:ext cx="4596763" cy="3080810"/>
          </a:xfrm>
          <a:prstGeom prst="rect">
            <a:avLst/>
          </a:prstGeom>
          <a:noFill/>
          <a:ln>
            <a:solidFill>
              <a:schemeClr val="accent6">
                <a:lumMod val="75000"/>
              </a:schemeClr>
            </a:solidFill>
          </a:ln>
        </p:spPr>
      </p:pic>
      <p:pic>
        <p:nvPicPr>
          <p:cNvPr id="49156" name="Picture 4" descr="How Activation Functions Work in Deep Learning"/>
          <p:cNvPicPr>
            <a:picLocks noChangeAspect="1" noChangeArrowheads="1"/>
          </p:cNvPicPr>
          <p:nvPr/>
        </p:nvPicPr>
        <p:blipFill>
          <a:blip r:embed="rId3"/>
          <a:srcRect/>
          <a:stretch>
            <a:fillRect/>
          </a:stretch>
        </p:blipFill>
        <p:spPr bwMode="auto">
          <a:xfrm>
            <a:off x="1670476" y="2426979"/>
            <a:ext cx="2686050" cy="609600"/>
          </a:xfrm>
          <a:prstGeom prst="rect">
            <a:avLst/>
          </a:prstGeom>
          <a:noFill/>
          <a:ln>
            <a:solidFill>
              <a:schemeClr val="accent6">
                <a:lumMod val="75000"/>
              </a:schemeClr>
            </a:solidFill>
          </a:ln>
        </p:spPr>
      </p:pic>
      <p:sp>
        <p:nvSpPr>
          <p:cNvPr id="8" name="Rectangle 7"/>
          <p:cNvSpPr/>
          <p:nvPr/>
        </p:nvSpPr>
        <p:spPr>
          <a:xfrm>
            <a:off x="413980" y="3842310"/>
            <a:ext cx="11132025" cy="2246769"/>
          </a:xfrm>
          <a:prstGeom prst="rect">
            <a:avLst/>
          </a:prstGeom>
          <a:ln>
            <a:solidFill>
              <a:schemeClr val="accent6">
                <a:lumMod val="75000"/>
              </a:schemeClr>
            </a:solidFill>
          </a:ln>
        </p:spPr>
        <p:txBody>
          <a:bodyPr wrap="square">
            <a:spAutoFit/>
          </a:bodyPr>
          <a:lstStyle/>
          <a:p>
            <a:r>
              <a:rPr lang="en-US" sz="2000" b="1" dirty="0" smtClean="0">
                <a:latin typeface="Bookman Old Style" pitchFamily="18" charset="0"/>
              </a:rPr>
              <a:t>Pros and Cons:</a:t>
            </a:r>
            <a:endParaRPr lang="en-US" sz="2000" dirty="0" smtClean="0">
              <a:latin typeface="Bookman Old Style" pitchFamily="18" charset="0"/>
            </a:endParaRPr>
          </a:p>
          <a:p>
            <a:pPr algn="just">
              <a:buFont typeface="Arial" pitchFamily="34" charset="0"/>
              <a:buChar char="•"/>
            </a:pPr>
            <a:r>
              <a:rPr lang="en-US" sz="2000" dirty="0" smtClean="0">
                <a:latin typeface="Bookman Old Style" pitchFamily="18" charset="0"/>
              </a:rPr>
              <a:t>The advantages of Leaky </a:t>
            </a:r>
            <a:r>
              <a:rPr lang="en-US" sz="2000" dirty="0" err="1" smtClean="0">
                <a:latin typeface="Bookman Old Style" pitchFamily="18" charset="0"/>
              </a:rPr>
              <a:t>ReLU</a:t>
            </a:r>
            <a:r>
              <a:rPr lang="en-US" sz="2000" dirty="0" smtClean="0">
                <a:latin typeface="Bookman Old Style" pitchFamily="18" charset="0"/>
              </a:rPr>
              <a:t> are the same as that of </a:t>
            </a:r>
            <a:r>
              <a:rPr lang="en-US" sz="2000" dirty="0" err="1" smtClean="0">
                <a:latin typeface="Bookman Old Style" pitchFamily="18" charset="0"/>
              </a:rPr>
              <a:t>ReLU</a:t>
            </a:r>
            <a:r>
              <a:rPr lang="en-US" sz="2000" dirty="0" smtClean="0">
                <a:latin typeface="Bookman Old Style" pitchFamily="18" charset="0"/>
              </a:rPr>
              <a:t>, in addition to the fact that it does enable back propagation, even for negative input values.</a:t>
            </a:r>
          </a:p>
          <a:p>
            <a:pPr algn="just">
              <a:buFont typeface="Arial" pitchFamily="34" charset="0"/>
              <a:buChar char="•"/>
            </a:pPr>
            <a:r>
              <a:rPr lang="en-US" sz="2000" dirty="0" smtClean="0">
                <a:latin typeface="Bookman Old Style" pitchFamily="18" charset="0"/>
              </a:rPr>
              <a:t>Making minor modification of negative input values, the gradient of the left side of the graph comes out to be a real (non-zero) value. As a result, there would be no more dead neurons in that area.</a:t>
            </a:r>
          </a:p>
          <a:p>
            <a:pPr>
              <a:buFont typeface="Arial" pitchFamily="34" charset="0"/>
              <a:buChar char="•"/>
            </a:pPr>
            <a:r>
              <a:rPr lang="en-US" sz="2000" dirty="0" smtClean="0">
                <a:latin typeface="Bookman Old Style" pitchFamily="18" charset="0"/>
              </a:rPr>
              <a:t>The predictions may not be steady for negative input values.</a:t>
            </a:r>
            <a:endParaRPr lang="en-US" sz="2000" dirty="0">
              <a:latin typeface="Bookman Old Style"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28</a:t>
            </a:fld>
            <a:endParaRPr lang="en-US"/>
          </a:p>
        </p:txBody>
      </p:sp>
      <p:pic>
        <p:nvPicPr>
          <p:cNvPr id="50178" name="Picture 2" descr="How Activation Functions Work in Deep Learning"/>
          <p:cNvPicPr>
            <a:picLocks noChangeAspect="1" noChangeArrowheads="1"/>
          </p:cNvPicPr>
          <p:nvPr/>
        </p:nvPicPr>
        <p:blipFill>
          <a:blip r:embed="rId3"/>
          <a:srcRect/>
          <a:stretch>
            <a:fillRect/>
          </a:stretch>
        </p:blipFill>
        <p:spPr bwMode="auto">
          <a:xfrm>
            <a:off x="7532101" y="1155534"/>
            <a:ext cx="4038689" cy="2706782"/>
          </a:xfrm>
          <a:prstGeom prst="rect">
            <a:avLst/>
          </a:prstGeom>
          <a:noFill/>
          <a:ln>
            <a:solidFill>
              <a:schemeClr val="accent6">
                <a:lumMod val="75000"/>
              </a:schemeClr>
            </a:solidFill>
          </a:ln>
        </p:spPr>
      </p:pic>
      <p:sp>
        <p:nvSpPr>
          <p:cNvPr id="5" name="Rectangle 4"/>
          <p:cNvSpPr/>
          <p:nvPr/>
        </p:nvSpPr>
        <p:spPr>
          <a:xfrm>
            <a:off x="346884" y="391952"/>
            <a:ext cx="5102679"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7. ELU (Exponential Linear Units)</a:t>
            </a:r>
            <a:endParaRPr lang="en-US" sz="2200" b="1" dirty="0">
              <a:latin typeface="Bookman Old Style" pitchFamily="18" charset="0"/>
            </a:endParaRPr>
          </a:p>
        </p:txBody>
      </p:sp>
      <p:sp>
        <p:nvSpPr>
          <p:cNvPr id="6" name="Rectangle 5"/>
          <p:cNvSpPr/>
          <p:nvPr/>
        </p:nvSpPr>
        <p:spPr>
          <a:xfrm>
            <a:off x="359390" y="1000036"/>
            <a:ext cx="6723797" cy="2246769"/>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000" dirty="0" smtClean="0">
                <a:latin typeface="Bookman Old Style" pitchFamily="18" charset="0"/>
              </a:rPr>
              <a:t> ELU is also one of the variations of </a:t>
            </a:r>
            <a:r>
              <a:rPr lang="en-US" sz="2000" dirty="0" err="1" smtClean="0">
                <a:latin typeface="Bookman Old Style" pitchFamily="18" charset="0"/>
              </a:rPr>
              <a:t>ReLU</a:t>
            </a:r>
            <a:r>
              <a:rPr lang="en-US" sz="2000" dirty="0" smtClean="0">
                <a:latin typeface="Bookman Old Style" pitchFamily="18" charset="0"/>
              </a:rPr>
              <a:t> which also solves the dead </a:t>
            </a:r>
            <a:r>
              <a:rPr lang="en-US" sz="2000" dirty="0" err="1" smtClean="0">
                <a:latin typeface="Bookman Old Style" pitchFamily="18" charset="0"/>
              </a:rPr>
              <a:t>ReLU</a:t>
            </a:r>
            <a:r>
              <a:rPr lang="en-US" sz="2000" dirty="0" smtClean="0">
                <a:latin typeface="Bookman Old Style" pitchFamily="18" charset="0"/>
              </a:rPr>
              <a:t> problem. ELU, just like leaky </a:t>
            </a:r>
            <a:r>
              <a:rPr lang="en-US" sz="2000" dirty="0" err="1" smtClean="0">
                <a:latin typeface="Bookman Old Style" pitchFamily="18" charset="0"/>
              </a:rPr>
              <a:t>ReLU</a:t>
            </a:r>
            <a:r>
              <a:rPr lang="en-US" sz="2000" dirty="0" smtClean="0">
                <a:latin typeface="Bookman Old Style" pitchFamily="18" charset="0"/>
              </a:rPr>
              <a:t> also considers negative values by introducing a new alpha parameter and multiplying it will another equation.</a:t>
            </a:r>
          </a:p>
          <a:p>
            <a:pPr algn="just">
              <a:buFont typeface="Arial" pitchFamily="34" charset="0"/>
              <a:buChar char="•"/>
            </a:pPr>
            <a:r>
              <a:rPr lang="en-US" sz="2000" dirty="0" smtClean="0">
                <a:latin typeface="Bookman Old Style" pitchFamily="18" charset="0"/>
              </a:rPr>
              <a:t> ELU is slightly more computationally expensive than leaky </a:t>
            </a:r>
            <a:r>
              <a:rPr lang="en-US" sz="2000" dirty="0" err="1" smtClean="0">
                <a:latin typeface="Bookman Old Style" pitchFamily="18" charset="0"/>
              </a:rPr>
              <a:t>ReLU</a:t>
            </a:r>
            <a:r>
              <a:rPr lang="en-US" sz="2000" dirty="0" smtClean="0">
                <a:latin typeface="Bookman Old Style" pitchFamily="18" charset="0"/>
              </a:rPr>
              <a:t>.</a:t>
            </a:r>
            <a:endParaRPr lang="en-US" sz="2000" dirty="0">
              <a:latin typeface="Bookman Old Style" pitchFamily="18" charset="0"/>
            </a:endParaRPr>
          </a:p>
        </p:txBody>
      </p:sp>
      <p:graphicFrame>
        <p:nvGraphicFramePr>
          <p:cNvPr id="50181" name="Object 5"/>
          <p:cNvGraphicFramePr>
            <a:graphicFrameLocks noChangeAspect="1"/>
          </p:cNvGraphicFramePr>
          <p:nvPr/>
        </p:nvGraphicFramePr>
        <p:xfrm>
          <a:off x="2144499" y="3529202"/>
          <a:ext cx="3550479" cy="1042798"/>
        </p:xfrm>
        <a:graphic>
          <a:graphicData uri="http://schemas.openxmlformats.org/presentationml/2006/ole">
            <mc:AlternateContent xmlns:mc="http://schemas.openxmlformats.org/markup-compatibility/2006">
              <mc:Choice xmlns:v="urn:schemas-microsoft-com:vml" Requires="v">
                <p:oleObj spid="_x0000_s50183" name="Equation" r:id="rId4" imgW="1815840" imgH="533160" progId="Equation.DSMT4">
                  <p:embed/>
                </p:oleObj>
              </mc:Choice>
              <mc:Fallback>
                <p:oleObj name="Equation" r:id="rId4" imgW="1815840" imgH="53316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499" y="3529202"/>
                        <a:ext cx="3550479" cy="104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8"/>
          <p:cNvSpPr/>
          <p:nvPr/>
        </p:nvSpPr>
        <p:spPr>
          <a:xfrm>
            <a:off x="373039" y="4501445"/>
            <a:ext cx="11241206" cy="1631216"/>
          </a:xfrm>
          <a:prstGeom prst="rect">
            <a:avLst/>
          </a:prstGeom>
          <a:ln>
            <a:solidFill>
              <a:schemeClr val="accent6">
                <a:lumMod val="75000"/>
              </a:schemeClr>
            </a:solidFill>
          </a:ln>
        </p:spPr>
        <p:txBody>
          <a:bodyPr wrap="square">
            <a:spAutoFit/>
          </a:bodyPr>
          <a:lstStyle/>
          <a:p>
            <a:r>
              <a:rPr lang="en-US" sz="2000" b="1" dirty="0" smtClean="0">
                <a:latin typeface="Bookman Old Style" pitchFamily="18" charset="0"/>
              </a:rPr>
              <a:t>Pros and Cons</a:t>
            </a:r>
            <a:endParaRPr lang="en-US" sz="2000" dirty="0" smtClean="0">
              <a:latin typeface="Bookman Old Style" pitchFamily="18" charset="0"/>
            </a:endParaRPr>
          </a:p>
          <a:p>
            <a:pPr>
              <a:buFont typeface="Arial" pitchFamily="34" charset="0"/>
              <a:buChar char="•"/>
            </a:pPr>
            <a:r>
              <a:rPr lang="en-US" sz="2000" dirty="0" smtClean="0">
                <a:latin typeface="Bookman Old Style" pitchFamily="18" charset="0"/>
              </a:rPr>
              <a:t>ELU is a strong alternative to </a:t>
            </a:r>
            <a:r>
              <a:rPr lang="en-US" sz="2000" dirty="0" err="1" smtClean="0">
                <a:latin typeface="Bookman Old Style" pitchFamily="18" charset="0"/>
              </a:rPr>
              <a:t>ReLU</a:t>
            </a:r>
            <a:r>
              <a:rPr lang="en-US" sz="2000" dirty="0" smtClean="0">
                <a:latin typeface="Bookman Old Style" pitchFamily="18" charset="0"/>
              </a:rPr>
              <a:t>. Different from the </a:t>
            </a:r>
            <a:r>
              <a:rPr lang="en-US" sz="2000" dirty="0" err="1" smtClean="0">
                <a:latin typeface="Bookman Old Style" pitchFamily="18" charset="0"/>
              </a:rPr>
              <a:t>ReLU</a:t>
            </a:r>
            <a:r>
              <a:rPr lang="en-US" sz="2000" dirty="0" smtClean="0">
                <a:latin typeface="Bookman Old Style" pitchFamily="18" charset="0"/>
              </a:rPr>
              <a:t>, ELU can produce negative outputs.</a:t>
            </a:r>
          </a:p>
          <a:p>
            <a:pPr>
              <a:buFont typeface="Arial" pitchFamily="34" charset="0"/>
              <a:buChar char="•"/>
            </a:pPr>
            <a:r>
              <a:rPr lang="en-US" sz="2000" dirty="0" smtClean="0">
                <a:latin typeface="Bookman Old Style" pitchFamily="18" charset="0"/>
              </a:rPr>
              <a:t>Exponential operations are there in ELU, So it increases the computational time.</a:t>
            </a:r>
          </a:p>
          <a:p>
            <a:pPr>
              <a:buFont typeface="Arial" pitchFamily="34" charset="0"/>
              <a:buChar char="•"/>
            </a:pPr>
            <a:r>
              <a:rPr lang="en-US" sz="2000" dirty="0" smtClean="0">
                <a:latin typeface="Bookman Old Style" pitchFamily="18" charset="0"/>
              </a:rPr>
              <a:t>No learning about the ‘</a:t>
            </a:r>
            <a:r>
              <a:rPr lang="en-US" sz="2000" dirty="0" smtClean="0">
                <a:latin typeface="Bookman Old Style" pitchFamily="18" charset="0"/>
                <a:sym typeface="Symbol"/>
              </a:rPr>
              <a:t></a:t>
            </a:r>
            <a:r>
              <a:rPr lang="en-US" sz="2000" dirty="0" smtClean="0">
                <a:latin typeface="Bookman Old Style" pitchFamily="18" charset="0"/>
              </a:rPr>
              <a:t>’ value takes place, and exploding gradient problem.</a:t>
            </a:r>
            <a:endParaRPr lang="en-US" sz="2000" dirty="0">
              <a:latin typeface="Bookman Old Style"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29</a:t>
            </a:fld>
            <a:endParaRPr lang="en-US"/>
          </a:p>
        </p:txBody>
      </p:sp>
      <p:sp>
        <p:nvSpPr>
          <p:cNvPr id="4" name="Rectangle 3"/>
          <p:cNvSpPr/>
          <p:nvPr/>
        </p:nvSpPr>
        <p:spPr>
          <a:xfrm>
            <a:off x="361541" y="351009"/>
            <a:ext cx="3204723"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8. </a:t>
            </a:r>
            <a:r>
              <a:rPr lang="en-US" sz="2200" b="1" dirty="0" err="1" smtClean="0">
                <a:latin typeface="Bookman Old Style" pitchFamily="18" charset="0"/>
              </a:rPr>
              <a:t>Softmax</a:t>
            </a:r>
            <a:r>
              <a:rPr lang="en-US" sz="2200" b="1" dirty="0" smtClean="0">
                <a:latin typeface="Bookman Old Style" pitchFamily="18" charset="0"/>
              </a:rPr>
              <a:t> Function</a:t>
            </a:r>
            <a:endParaRPr lang="en-US" sz="2200" b="1" dirty="0">
              <a:latin typeface="Bookman Old Style" pitchFamily="18" charset="0"/>
            </a:endParaRPr>
          </a:p>
        </p:txBody>
      </p:sp>
      <p:pic>
        <p:nvPicPr>
          <p:cNvPr id="31746" name="Picture 2" descr="Lightbox"/>
          <p:cNvPicPr>
            <a:picLocks noChangeAspect="1" noChangeArrowheads="1"/>
          </p:cNvPicPr>
          <p:nvPr/>
        </p:nvPicPr>
        <p:blipFill>
          <a:blip r:embed="rId2"/>
          <a:srcRect/>
          <a:stretch>
            <a:fillRect/>
          </a:stretch>
        </p:blipFill>
        <p:spPr bwMode="auto">
          <a:xfrm>
            <a:off x="7661844" y="1409084"/>
            <a:ext cx="3971925" cy="2676525"/>
          </a:xfrm>
          <a:prstGeom prst="rect">
            <a:avLst/>
          </a:prstGeom>
          <a:noFill/>
          <a:ln>
            <a:solidFill>
              <a:schemeClr val="accent6">
                <a:lumMod val="75000"/>
              </a:schemeClr>
            </a:solidFill>
          </a:ln>
        </p:spPr>
      </p:pic>
      <p:sp>
        <p:nvSpPr>
          <p:cNvPr id="6" name="Rectangle 5"/>
          <p:cNvSpPr/>
          <p:nvPr/>
        </p:nvSpPr>
        <p:spPr>
          <a:xfrm>
            <a:off x="359392" y="1100121"/>
            <a:ext cx="7201468" cy="4401205"/>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The </a:t>
            </a:r>
            <a:r>
              <a:rPr lang="en-US" sz="2000" dirty="0" err="1" smtClean="0">
                <a:latin typeface="Bookman Old Style" pitchFamily="18" charset="0"/>
              </a:rPr>
              <a:t>softmax</a:t>
            </a:r>
            <a:r>
              <a:rPr lang="en-US" sz="2000" dirty="0" smtClean="0">
                <a:latin typeface="Bookman Old Style" pitchFamily="18" charset="0"/>
              </a:rPr>
              <a:t> function is also a type of sigmoid function but is handy when we are trying to handle multi- class classification problems.</a:t>
            </a:r>
          </a:p>
          <a:p>
            <a:pPr algn="just"/>
            <a:r>
              <a:rPr lang="en-US" sz="2000" b="1" dirty="0" smtClean="0">
                <a:latin typeface="Bookman Old Style" pitchFamily="18" charset="0"/>
              </a:rPr>
              <a:t>Nature :- </a:t>
            </a:r>
            <a:r>
              <a:rPr lang="en-US" sz="2000" dirty="0" smtClean="0">
                <a:latin typeface="Bookman Old Style" pitchFamily="18" charset="0"/>
              </a:rPr>
              <a:t>non-linear</a:t>
            </a:r>
          </a:p>
          <a:p>
            <a:pPr algn="just"/>
            <a:r>
              <a:rPr lang="en-US" sz="2000" b="1" dirty="0" smtClean="0">
                <a:latin typeface="Bookman Old Style" pitchFamily="18" charset="0"/>
              </a:rPr>
              <a:t>Uses :- </a:t>
            </a:r>
            <a:r>
              <a:rPr lang="en-US" sz="2000" dirty="0" smtClean="0">
                <a:latin typeface="Bookman Old Style" pitchFamily="18" charset="0"/>
              </a:rPr>
              <a:t>Usually used when trying to handle multiple classes. </a:t>
            </a:r>
            <a:r>
              <a:rPr lang="en-US" sz="2000" dirty="0" smtClean="0">
                <a:latin typeface="Bookman Old Style" pitchFamily="18" charset="0"/>
              </a:rPr>
              <a:t>The </a:t>
            </a:r>
            <a:r>
              <a:rPr lang="en-US" sz="2000" dirty="0" err="1" smtClean="0">
                <a:latin typeface="Bookman Old Style" pitchFamily="18" charset="0"/>
              </a:rPr>
              <a:t>softmax</a:t>
            </a:r>
            <a:r>
              <a:rPr lang="en-US" sz="2000" dirty="0" smtClean="0">
                <a:latin typeface="Bookman Old Style" pitchFamily="18" charset="0"/>
              </a:rPr>
              <a:t> function was commonly found in the output layer of image classification problems. The </a:t>
            </a:r>
            <a:r>
              <a:rPr lang="en-US" sz="2000" dirty="0" err="1" smtClean="0">
                <a:latin typeface="Bookman Old Style" pitchFamily="18" charset="0"/>
              </a:rPr>
              <a:t>softmax</a:t>
            </a:r>
            <a:r>
              <a:rPr lang="en-US" sz="2000" dirty="0" smtClean="0">
                <a:latin typeface="Bookman Old Style" pitchFamily="18" charset="0"/>
              </a:rPr>
              <a:t> function would squeeze the outputs for each class between 0 and 1 and would also divide by the sum of the outputs. </a:t>
            </a:r>
          </a:p>
          <a:p>
            <a:pPr algn="just"/>
            <a:r>
              <a:rPr lang="en-US" sz="2000" b="1" dirty="0" smtClean="0">
                <a:latin typeface="Bookman Old Style" pitchFamily="18" charset="0"/>
              </a:rPr>
              <a:t>Output:- </a:t>
            </a:r>
            <a:r>
              <a:rPr lang="en-US" sz="2000" dirty="0" smtClean="0">
                <a:latin typeface="Bookman Old Style" pitchFamily="18" charset="0"/>
              </a:rPr>
              <a:t>The </a:t>
            </a:r>
            <a:r>
              <a:rPr lang="en-US" sz="2000" dirty="0" err="1" smtClean="0">
                <a:latin typeface="Bookman Old Style" pitchFamily="18" charset="0"/>
              </a:rPr>
              <a:t>softmax</a:t>
            </a:r>
            <a:r>
              <a:rPr lang="en-US" sz="2000" dirty="0" smtClean="0">
                <a:latin typeface="Bookman Old Style" pitchFamily="18" charset="0"/>
              </a:rPr>
              <a:t> function is ideally used in the output layer of the classifier where we are actually trying to attain the probabilities to define the class of each input.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a:t>
            </a:fld>
            <a:endParaRPr lang="en-US"/>
          </a:p>
        </p:txBody>
      </p:sp>
      <p:sp>
        <p:nvSpPr>
          <p:cNvPr id="4" name="Rectangle 3"/>
          <p:cNvSpPr/>
          <p:nvPr/>
        </p:nvSpPr>
        <p:spPr>
          <a:xfrm>
            <a:off x="490074" y="528429"/>
            <a:ext cx="5913798" cy="523220"/>
          </a:xfrm>
          <a:prstGeom prst="rect">
            <a:avLst/>
          </a:prstGeom>
          <a:ln w="38100">
            <a:solidFill>
              <a:schemeClr val="accent6">
                <a:lumMod val="75000"/>
              </a:schemeClr>
            </a:solidFill>
          </a:ln>
        </p:spPr>
        <p:txBody>
          <a:bodyPr wrap="none">
            <a:spAutoFit/>
          </a:bodyPr>
          <a:lstStyle/>
          <a:p>
            <a:r>
              <a:rPr lang="en-US" sz="2800" b="1" dirty="0">
                <a:latin typeface="Bookman Old Style" pitchFamily="18" charset="0"/>
              </a:rPr>
              <a:t>Applications of Deep Learning:</a:t>
            </a:r>
          </a:p>
        </p:txBody>
      </p:sp>
      <p:sp>
        <p:nvSpPr>
          <p:cNvPr id="7" name="Rectangle 6"/>
          <p:cNvSpPr/>
          <p:nvPr/>
        </p:nvSpPr>
        <p:spPr>
          <a:xfrm>
            <a:off x="2884226" y="1391778"/>
            <a:ext cx="6519081" cy="2123658"/>
          </a:xfrm>
          <a:prstGeom prst="rect">
            <a:avLst/>
          </a:prstGeom>
          <a:ln>
            <a:solidFill>
              <a:schemeClr val="accent6">
                <a:lumMod val="75000"/>
              </a:schemeClr>
            </a:solidFill>
          </a:ln>
        </p:spPr>
        <p:txBody>
          <a:bodyPr wrap="square">
            <a:spAutoFit/>
          </a:bodyPr>
          <a:lstStyle/>
          <a:p>
            <a:pPr marL="342900" indent="-342900">
              <a:buFont typeface="+mj-lt"/>
              <a:buAutoNum type="arabicPeriod"/>
            </a:pPr>
            <a:r>
              <a:rPr lang="en-US" sz="2200" dirty="0" smtClean="0">
                <a:latin typeface="Bookman Old Style" pitchFamily="18" charset="0"/>
              </a:rPr>
              <a:t>Healthcare</a:t>
            </a:r>
          </a:p>
          <a:p>
            <a:pPr marL="342900" indent="-342900">
              <a:buFont typeface="+mj-lt"/>
              <a:buAutoNum type="arabicPeriod"/>
            </a:pPr>
            <a:r>
              <a:rPr lang="en-US" sz="2200" dirty="0" smtClean="0">
                <a:latin typeface="Bookman Old Style" pitchFamily="18" charset="0"/>
              </a:rPr>
              <a:t>Computer vision and pattern recognition</a:t>
            </a:r>
          </a:p>
          <a:p>
            <a:pPr marL="342900" indent="-342900">
              <a:buFont typeface="+mj-lt"/>
              <a:buAutoNum type="arabicPeriod"/>
            </a:pPr>
            <a:r>
              <a:rPr lang="en-US" sz="2200" dirty="0" smtClean="0">
                <a:latin typeface="Bookman Old Style" pitchFamily="18" charset="0"/>
              </a:rPr>
              <a:t>Computer games, robots &amp; self-driving cars</a:t>
            </a:r>
          </a:p>
          <a:p>
            <a:pPr marL="342900" indent="-342900">
              <a:buFont typeface="+mj-lt"/>
              <a:buAutoNum type="arabicPeriod"/>
            </a:pPr>
            <a:r>
              <a:rPr lang="en-US" sz="2200" dirty="0" smtClean="0">
                <a:latin typeface="Bookman Old Style" pitchFamily="18" charset="0"/>
              </a:rPr>
              <a:t>Voice-activated intelligent assistants</a:t>
            </a:r>
          </a:p>
          <a:p>
            <a:pPr marL="342900" indent="-342900">
              <a:buFont typeface="+mj-lt"/>
              <a:buAutoNum type="arabicPeriod"/>
            </a:pPr>
            <a:r>
              <a:rPr lang="en-US" sz="2200" dirty="0" smtClean="0">
                <a:latin typeface="Bookman Old Style" pitchFamily="18" charset="0"/>
              </a:rPr>
              <a:t>Advertising</a:t>
            </a:r>
          </a:p>
          <a:p>
            <a:pPr marL="342900" indent="-342900">
              <a:buFont typeface="+mj-lt"/>
              <a:buAutoNum type="arabicPeriod"/>
            </a:pPr>
            <a:r>
              <a:rPr lang="en-US" sz="2200" dirty="0" smtClean="0">
                <a:latin typeface="Bookman Old Style" pitchFamily="18" charset="0"/>
              </a:rPr>
              <a:t>Finance etc.</a:t>
            </a:r>
            <a:endParaRPr lang="en-US" sz="2200" dirty="0">
              <a:latin typeface="Bookman Old Styl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30</a:t>
            </a:fld>
            <a:endParaRPr lang="en-US"/>
          </a:p>
        </p:txBody>
      </p:sp>
      <p:sp>
        <p:nvSpPr>
          <p:cNvPr id="4" name="Rectangle 3"/>
          <p:cNvSpPr/>
          <p:nvPr/>
        </p:nvSpPr>
        <p:spPr>
          <a:xfrm>
            <a:off x="351790" y="323713"/>
            <a:ext cx="1415772"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9. Swish</a:t>
            </a:r>
            <a:endParaRPr lang="en-US" sz="2200" b="1" dirty="0">
              <a:latin typeface="Bookman Old Style" pitchFamily="18" charset="0"/>
            </a:endParaRPr>
          </a:p>
        </p:txBody>
      </p:sp>
      <p:pic>
        <p:nvPicPr>
          <p:cNvPr id="52226" name="Picture 2" descr="How Activation Functions Work in Deep Learning"/>
          <p:cNvPicPr>
            <a:picLocks noChangeAspect="1" noChangeArrowheads="1"/>
          </p:cNvPicPr>
          <p:nvPr/>
        </p:nvPicPr>
        <p:blipFill>
          <a:blip r:embed="rId2"/>
          <a:srcRect/>
          <a:stretch>
            <a:fillRect/>
          </a:stretch>
        </p:blipFill>
        <p:spPr bwMode="auto">
          <a:xfrm>
            <a:off x="8139516" y="1169181"/>
            <a:ext cx="3581400" cy="2400301"/>
          </a:xfrm>
          <a:prstGeom prst="rect">
            <a:avLst/>
          </a:prstGeom>
          <a:noFill/>
          <a:ln>
            <a:solidFill>
              <a:schemeClr val="accent6">
                <a:lumMod val="75000"/>
              </a:schemeClr>
            </a:solidFill>
          </a:ln>
        </p:spPr>
      </p:pic>
      <p:sp>
        <p:nvSpPr>
          <p:cNvPr id="6" name="Rectangle 5"/>
          <p:cNvSpPr/>
          <p:nvPr/>
        </p:nvSpPr>
        <p:spPr>
          <a:xfrm>
            <a:off x="359391" y="802902"/>
            <a:ext cx="7720084" cy="2246769"/>
          </a:xfrm>
          <a:prstGeom prst="rect">
            <a:avLst/>
          </a:prstGeom>
          <a:ln>
            <a:solidFill>
              <a:schemeClr val="accent6">
                <a:lumMod val="75000"/>
              </a:schemeClr>
            </a:solidFill>
          </a:ln>
        </p:spPr>
        <p:txBody>
          <a:bodyPr wrap="square">
            <a:spAutoFit/>
          </a:bodyPr>
          <a:lstStyle/>
          <a:p>
            <a:pPr algn="just">
              <a:buFont typeface="Arial" pitchFamily="34" charset="0"/>
              <a:buChar char="•"/>
            </a:pPr>
            <a:r>
              <a:rPr lang="en-US" sz="2000" dirty="0" smtClean="0">
                <a:latin typeface="Bookman Old Style" pitchFamily="18" charset="0"/>
              </a:rPr>
              <a:t>Swish allows for the propagation of a few numbers of negative weights, whereas </a:t>
            </a:r>
            <a:r>
              <a:rPr lang="en-US" sz="2000" dirty="0" err="1" smtClean="0">
                <a:latin typeface="Bookman Old Style" pitchFamily="18" charset="0"/>
              </a:rPr>
              <a:t>ReLU</a:t>
            </a:r>
            <a:r>
              <a:rPr lang="en-US" sz="2000" dirty="0" smtClean="0">
                <a:latin typeface="Bookman Old Style" pitchFamily="18" charset="0"/>
              </a:rPr>
              <a:t> sets all non-positive weights to zero. This is a crucial property that determines the success of non-monotonic smooth activation functions, such as Swish’s, in progressively deep neural networks.</a:t>
            </a:r>
          </a:p>
          <a:p>
            <a:pPr algn="just">
              <a:buFont typeface="Arial" pitchFamily="34" charset="0"/>
              <a:buChar char="•"/>
            </a:pPr>
            <a:r>
              <a:rPr lang="en-US" sz="2000" dirty="0" smtClean="0">
                <a:latin typeface="Bookman Old Style" pitchFamily="18" charset="0"/>
              </a:rPr>
              <a:t>It’s a self-gated activation function created by Google researchers.</a:t>
            </a:r>
            <a:endParaRPr lang="en-US" sz="2000" dirty="0">
              <a:latin typeface="Bookman Old Style" pitchFamily="18" charset="0"/>
            </a:endParaRPr>
          </a:p>
        </p:txBody>
      </p:sp>
      <p:pic>
        <p:nvPicPr>
          <p:cNvPr id="52228" name="Picture 4" descr="How Activation Functions Work in Deep Learning"/>
          <p:cNvPicPr>
            <a:picLocks noChangeAspect="1" noChangeArrowheads="1"/>
          </p:cNvPicPr>
          <p:nvPr/>
        </p:nvPicPr>
        <p:blipFill>
          <a:blip r:embed="rId3"/>
          <a:srcRect/>
          <a:stretch>
            <a:fillRect/>
          </a:stretch>
        </p:blipFill>
        <p:spPr bwMode="auto">
          <a:xfrm>
            <a:off x="3154696" y="3021770"/>
            <a:ext cx="1362712" cy="704069"/>
          </a:xfrm>
          <a:prstGeom prst="rect">
            <a:avLst/>
          </a:prstGeom>
          <a:noFill/>
          <a:ln>
            <a:solidFill>
              <a:schemeClr val="accent6">
                <a:lumMod val="75000"/>
              </a:schemeClr>
            </a:solidFill>
          </a:ln>
        </p:spPr>
      </p:pic>
      <p:sp>
        <p:nvSpPr>
          <p:cNvPr id="8" name="Rectangle 7"/>
          <p:cNvSpPr/>
          <p:nvPr/>
        </p:nvSpPr>
        <p:spPr>
          <a:xfrm>
            <a:off x="304799" y="3718679"/>
            <a:ext cx="11432275" cy="2708434"/>
          </a:xfrm>
          <a:prstGeom prst="rect">
            <a:avLst/>
          </a:prstGeom>
          <a:ln>
            <a:solidFill>
              <a:schemeClr val="accent6">
                <a:lumMod val="75000"/>
              </a:schemeClr>
            </a:solidFill>
          </a:ln>
        </p:spPr>
        <p:txBody>
          <a:bodyPr wrap="square">
            <a:spAutoFit/>
          </a:bodyPr>
          <a:lstStyle/>
          <a:p>
            <a:r>
              <a:rPr lang="en-US" sz="1700" b="1" dirty="0" smtClean="0">
                <a:latin typeface="Bookman Old Style" pitchFamily="18" charset="0"/>
              </a:rPr>
              <a:t>Pros and Cons</a:t>
            </a:r>
            <a:endParaRPr lang="en-US" sz="1700" dirty="0" smtClean="0">
              <a:latin typeface="Bookman Old Style" pitchFamily="18" charset="0"/>
            </a:endParaRPr>
          </a:p>
          <a:p>
            <a:pPr algn="just">
              <a:buFont typeface="Arial" pitchFamily="34" charset="0"/>
              <a:buChar char="•"/>
            </a:pPr>
            <a:r>
              <a:rPr lang="en-US" sz="1700" dirty="0" smtClean="0">
                <a:latin typeface="Bookman Old Style" pitchFamily="18" charset="0"/>
              </a:rPr>
              <a:t>Swish is a smooth activation function that means that it does not suddenly change direction like </a:t>
            </a:r>
            <a:r>
              <a:rPr lang="en-US" sz="1700" dirty="0" err="1" smtClean="0">
                <a:latin typeface="Bookman Old Style" pitchFamily="18" charset="0"/>
              </a:rPr>
              <a:t>ReLU</a:t>
            </a:r>
            <a:r>
              <a:rPr lang="en-US" sz="1700" dirty="0" smtClean="0">
                <a:latin typeface="Bookman Old Style" pitchFamily="18" charset="0"/>
              </a:rPr>
              <a:t> does near x equal to zero. Rather, it smoothly bends from 0 towards values &lt; 0 and then upwards again.</a:t>
            </a:r>
          </a:p>
          <a:p>
            <a:pPr algn="just">
              <a:buFont typeface="Arial" pitchFamily="34" charset="0"/>
              <a:buChar char="•"/>
            </a:pPr>
            <a:r>
              <a:rPr lang="en-US" sz="1700" dirty="0" smtClean="0">
                <a:latin typeface="Bookman Old Style" pitchFamily="18" charset="0"/>
              </a:rPr>
              <a:t>Non-positive values were zeroed out in </a:t>
            </a:r>
            <a:r>
              <a:rPr lang="en-US" sz="1700" dirty="0" err="1" smtClean="0">
                <a:latin typeface="Bookman Old Style" pitchFamily="18" charset="0"/>
              </a:rPr>
              <a:t>ReLU</a:t>
            </a:r>
            <a:r>
              <a:rPr lang="en-US" sz="1700" dirty="0" smtClean="0">
                <a:latin typeface="Bookman Old Style" pitchFamily="18" charset="0"/>
              </a:rPr>
              <a:t> activation function. Negative numbers, on the other hand, may be valuable for detecting patterns in the data. Because of the </a:t>
            </a:r>
            <a:r>
              <a:rPr lang="en-US" sz="1700" dirty="0" err="1" smtClean="0">
                <a:latin typeface="Bookman Old Style" pitchFamily="18" charset="0"/>
              </a:rPr>
              <a:t>sparsity</a:t>
            </a:r>
            <a:r>
              <a:rPr lang="en-US" sz="1700" dirty="0" smtClean="0">
                <a:latin typeface="Bookman Old Style" pitchFamily="18" charset="0"/>
              </a:rPr>
              <a:t>, large negative numbers are wiped out, resulting in a win-win situation.</a:t>
            </a:r>
          </a:p>
          <a:p>
            <a:pPr algn="just">
              <a:buFont typeface="Arial" pitchFamily="34" charset="0"/>
              <a:buChar char="•"/>
            </a:pPr>
            <a:r>
              <a:rPr lang="en-US" sz="1700" dirty="0" smtClean="0">
                <a:latin typeface="Bookman Old Style" pitchFamily="18" charset="0"/>
              </a:rPr>
              <a:t>The swish activation function being non-monotonous enhances the term of input data and weight to be learnt.</a:t>
            </a:r>
          </a:p>
          <a:p>
            <a:pPr algn="just">
              <a:buFont typeface="Arial" pitchFamily="34" charset="0"/>
              <a:buChar char="•"/>
            </a:pPr>
            <a:r>
              <a:rPr lang="en-US" sz="1700" dirty="0" smtClean="0">
                <a:latin typeface="Bookman Old Style" pitchFamily="18" charset="0"/>
              </a:rPr>
              <a:t>Slightly more computationally expensive and More problems with the algorithm will probably arise given time.</a:t>
            </a:r>
            <a:endParaRPr lang="en-US" sz="1700" dirty="0">
              <a:latin typeface="Bookman Old Style"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31</a:t>
            </a:fld>
            <a:endParaRPr lang="en-US"/>
          </a:p>
        </p:txBody>
      </p:sp>
      <p:pic>
        <p:nvPicPr>
          <p:cNvPr id="38914" name="Picture 2" descr="Activation Functions and their Derivatives"/>
          <p:cNvPicPr>
            <a:picLocks noChangeAspect="1" noChangeArrowheads="1"/>
          </p:cNvPicPr>
          <p:nvPr/>
        </p:nvPicPr>
        <p:blipFill>
          <a:blip r:embed="rId2"/>
          <a:srcRect/>
          <a:stretch>
            <a:fillRect/>
          </a:stretch>
        </p:blipFill>
        <p:spPr bwMode="auto">
          <a:xfrm>
            <a:off x="4326340" y="327547"/>
            <a:ext cx="6005015" cy="6347488"/>
          </a:xfrm>
          <a:prstGeom prst="rect">
            <a:avLst/>
          </a:prstGeom>
          <a:noFill/>
        </p:spPr>
      </p:pic>
      <p:sp>
        <p:nvSpPr>
          <p:cNvPr id="7" name="Rectangle 6"/>
          <p:cNvSpPr/>
          <p:nvPr/>
        </p:nvSpPr>
        <p:spPr>
          <a:xfrm>
            <a:off x="327546" y="378305"/>
            <a:ext cx="3957852" cy="769441"/>
          </a:xfrm>
          <a:prstGeom prst="rect">
            <a:avLst/>
          </a:prstGeom>
          <a:ln w="38100">
            <a:solidFill>
              <a:schemeClr val="accent6">
                <a:lumMod val="75000"/>
              </a:schemeClr>
            </a:solidFill>
          </a:ln>
        </p:spPr>
        <p:txBody>
          <a:bodyPr wrap="square">
            <a:spAutoFit/>
          </a:bodyPr>
          <a:lstStyle/>
          <a:p>
            <a:pPr algn="just"/>
            <a:r>
              <a:rPr lang="en-US" sz="2200" b="1" dirty="0" smtClean="0">
                <a:latin typeface="Bookman Old Style" pitchFamily="18" charset="0"/>
                <a:ea typeface="Calibri" pitchFamily="34" charset="0"/>
                <a:cs typeface="Arial" pitchFamily="34" charset="0"/>
              </a:rPr>
              <a:t>Activation Functions and </a:t>
            </a:r>
          </a:p>
          <a:p>
            <a:r>
              <a:rPr lang="en-US" sz="2200" b="1" dirty="0" smtClean="0">
                <a:latin typeface="Bookman Old Style" pitchFamily="18" charset="0"/>
                <a:ea typeface="Calibri" pitchFamily="34" charset="0"/>
                <a:cs typeface="Arial" pitchFamily="34" charset="0"/>
              </a:rPr>
              <a:t>their Derivatives </a:t>
            </a:r>
            <a:endParaRPr lang="en-US" sz="2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32</a:t>
            </a:fld>
            <a:endParaRPr lang="en-US"/>
          </a:p>
        </p:txBody>
      </p:sp>
      <p:sp>
        <p:nvSpPr>
          <p:cNvPr id="4" name="Rectangle 3"/>
          <p:cNvSpPr/>
          <p:nvPr/>
        </p:nvSpPr>
        <p:spPr>
          <a:xfrm>
            <a:off x="415856" y="460191"/>
            <a:ext cx="4325223" cy="461665"/>
          </a:xfrm>
          <a:prstGeom prst="rect">
            <a:avLst/>
          </a:prstGeom>
          <a:ln w="38100">
            <a:solidFill>
              <a:schemeClr val="accent6">
                <a:lumMod val="75000"/>
              </a:schemeClr>
            </a:solidFill>
          </a:ln>
        </p:spPr>
        <p:txBody>
          <a:bodyPr wrap="none">
            <a:spAutoFit/>
          </a:bodyPr>
          <a:lstStyle/>
          <a:p>
            <a:r>
              <a:rPr lang="en-US" sz="2400" b="1" dirty="0" smtClean="0">
                <a:latin typeface="Bookman Old Style" pitchFamily="18" charset="0"/>
              </a:rPr>
              <a:t>Important Considerations</a:t>
            </a:r>
            <a:endParaRPr lang="en-US" sz="2400" b="1" dirty="0">
              <a:latin typeface="Bookman Old Style" pitchFamily="18" charset="0"/>
            </a:endParaRPr>
          </a:p>
        </p:txBody>
      </p:sp>
      <p:sp>
        <p:nvSpPr>
          <p:cNvPr id="5" name="Rectangle 4"/>
          <p:cNvSpPr/>
          <p:nvPr/>
        </p:nvSpPr>
        <p:spPr>
          <a:xfrm>
            <a:off x="409432" y="1276026"/>
            <a:ext cx="11191164" cy="4832092"/>
          </a:xfrm>
          <a:prstGeom prst="rect">
            <a:avLst/>
          </a:prstGeom>
          <a:ln>
            <a:solidFill>
              <a:schemeClr val="accent6">
                <a:lumMod val="75000"/>
              </a:schemeClr>
            </a:solidFill>
          </a:ln>
        </p:spPr>
        <p:txBody>
          <a:bodyPr wrap="square">
            <a:spAutoFit/>
          </a:bodyPr>
          <a:lstStyle/>
          <a:p>
            <a:pPr algn="just"/>
            <a:r>
              <a:rPr lang="en-US" sz="2200" b="1" dirty="0" smtClean="0">
                <a:latin typeface="Bookman Old Style" pitchFamily="18" charset="0"/>
              </a:rPr>
              <a:t>Vanishing gradient</a:t>
            </a:r>
            <a:r>
              <a:rPr lang="en-US" sz="2200" dirty="0" smtClean="0">
                <a:latin typeface="Bookman Old Style" pitchFamily="18" charset="0"/>
              </a:rPr>
              <a:t> is a common problem encountered during neural network training. Like a sigmoid activation function, some activation functions have a small output range (0 to 1). So a huge change in the input of the sigmoid activation function will create a small modification in the output. Therefore, the derivative also becomes small. These activation functions are only used for shallow networks with only a few layers. When these activation functions are applied to a multi-layer network, the gradient may become too small for expected training.</a:t>
            </a:r>
          </a:p>
          <a:p>
            <a:pPr algn="just"/>
            <a:r>
              <a:rPr lang="en-US" sz="2200" b="1" dirty="0" smtClean="0">
                <a:latin typeface="Bookman Old Style" pitchFamily="18" charset="0"/>
              </a:rPr>
              <a:t>Exploding gradients</a:t>
            </a:r>
            <a:r>
              <a:rPr lang="en-US" sz="2200" dirty="0" smtClean="0">
                <a:latin typeface="Bookman Old Style" pitchFamily="18" charset="0"/>
              </a:rPr>
              <a:t> are situations in which massive incorrect gradients build during training, resulting in huge updates to neural network model weights. When there are exploding gradients, an unstable network might form, and training cannot be completed. Due to exploding gradients, the weights’ values can potentially grow to the point where they overflow, resulting in loss in </a:t>
            </a:r>
            <a:r>
              <a:rPr lang="en-US" sz="2200" b="1" dirty="0" err="1" smtClean="0">
                <a:latin typeface="Bookman Old Style" pitchFamily="18" charset="0"/>
              </a:rPr>
              <a:t>NaN</a:t>
            </a:r>
            <a:r>
              <a:rPr lang="en-US" sz="2200" dirty="0" smtClean="0">
                <a:latin typeface="Bookman Old Style" pitchFamily="18" charset="0"/>
              </a:rPr>
              <a:t> values.</a:t>
            </a:r>
            <a:endParaRPr lang="en-US" sz="2200" dirty="0">
              <a:latin typeface="Bookman Old Style"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33</a:t>
            </a:fld>
            <a:endParaRPr lang="en-US"/>
          </a:p>
        </p:txBody>
      </p:sp>
      <p:sp>
        <p:nvSpPr>
          <p:cNvPr id="4" name="Rectangle 3"/>
          <p:cNvSpPr/>
          <p:nvPr/>
        </p:nvSpPr>
        <p:spPr>
          <a:xfrm>
            <a:off x="395786" y="1104669"/>
            <a:ext cx="11286698" cy="3785652"/>
          </a:xfrm>
          <a:prstGeom prst="rect">
            <a:avLst/>
          </a:prstGeom>
          <a:ln>
            <a:solidFill>
              <a:schemeClr val="accent6">
                <a:lumMod val="75000"/>
              </a:schemeClr>
            </a:solidFill>
          </a:ln>
        </p:spPr>
        <p:txBody>
          <a:bodyPr wrap="square">
            <a:spAutoFit/>
          </a:bodyPr>
          <a:lstStyle/>
          <a:p>
            <a:pPr marL="457200" indent="-457200" algn="just">
              <a:buFont typeface="+mj-lt"/>
              <a:buAutoNum type="arabicPeriod"/>
            </a:pPr>
            <a:r>
              <a:rPr lang="en-US" sz="2000" dirty="0" smtClean="0">
                <a:latin typeface="Bookman Old Style" pitchFamily="18" charset="0"/>
              </a:rPr>
              <a:t>All hidden layers generally use the same activation functions. </a:t>
            </a:r>
            <a:r>
              <a:rPr lang="en-US" sz="2000" b="1" dirty="0" err="1" smtClean="0">
                <a:latin typeface="Bookman Old Style" pitchFamily="18" charset="0"/>
              </a:rPr>
              <a:t>ReLU</a:t>
            </a:r>
            <a:r>
              <a:rPr lang="en-US" sz="2000" dirty="0" smtClean="0">
                <a:latin typeface="Bookman Old Style" pitchFamily="18" charset="0"/>
              </a:rPr>
              <a:t> activation function </a:t>
            </a:r>
            <a:r>
              <a:rPr lang="en-US" sz="2000" b="1" dirty="0" smtClean="0">
                <a:latin typeface="Bookman Old Style" pitchFamily="18" charset="0"/>
              </a:rPr>
              <a:t>should only </a:t>
            </a:r>
            <a:r>
              <a:rPr lang="en-US" sz="2000" dirty="0" smtClean="0">
                <a:latin typeface="Bookman Old Style" pitchFamily="18" charset="0"/>
              </a:rPr>
              <a:t>be used in the hidden layer for better results.</a:t>
            </a:r>
          </a:p>
          <a:p>
            <a:pPr marL="457200" indent="-457200" algn="just">
              <a:buFont typeface="+mj-lt"/>
              <a:buAutoNum type="arabicPeriod"/>
            </a:pPr>
            <a:r>
              <a:rPr lang="en-US" sz="2000" dirty="0" smtClean="0">
                <a:latin typeface="Bookman Old Style" pitchFamily="18" charset="0"/>
              </a:rPr>
              <a:t>Sigmoid and </a:t>
            </a:r>
            <a:r>
              <a:rPr lang="en-US" sz="2000" dirty="0" err="1" smtClean="0">
                <a:latin typeface="Bookman Old Style" pitchFamily="18" charset="0"/>
              </a:rPr>
              <a:t>TanH</a:t>
            </a:r>
            <a:r>
              <a:rPr lang="en-US" sz="2000" dirty="0" smtClean="0">
                <a:latin typeface="Bookman Old Style" pitchFamily="18" charset="0"/>
              </a:rPr>
              <a:t> activation functions </a:t>
            </a:r>
            <a:r>
              <a:rPr lang="en-US" sz="2000" b="1" dirty="0" smtClean="0">
                <a:latin typeface="Bookman Old Style" pitchFamily="18" charset="0"/>
              </a:rPr>
              <a:t>should not be utilized</a:t>
            </a:r>
            <a:r>
              <a:rPr lang="en-US" sz="2000" dirty="0" smtClean="0">
                <a:latin typeface="Bookman Old Style" pitchFamily="18" charset="0"/>
              </a:rPr>
              <a:t> in hidden layers due to the vanishing gradient, since they make the model more susceptible to problems during training.</a:t>
            </a:r>
          </a:p>
          <a:p>
            <a:pPr marL="457200" indent="-457200" algn="just">
              <a:buFont typeface="+mj-lt"/>
              <a:buAutoNum type="arabicPeriod"/>
            </a:pPr>
            <a:r>
              <a:rPr lang="en-US" sz="2000" dirty="0" smtClean="0">
                <a:latin typeface="Bookman Old Style" pitchFamily="18" charset="0"/>
              </a:rPr>
              <a:t>Swish function is used in artificial neural networks having a depth </a:t>
            </a:r>
            <a:r>
              <a:rPr lang="en-US" sz="2000" b="1" dirty="0" smtClean="0">
                <a:latin typeface="Bookman Old Style" pitchFamily="18" charset="0"/>
              </a:rPr>
              <a:t>more than 40 layers.</a:t>
            </a:r>
            <a:endParaRPr lang="en-US" sz="2000" dirty="0" smtClean="0">
              <a:latin typeface="Bookman Old Style" pitchFamily="18" charset="0"/>
            </a:endParaRPr>
          </a:p>
          <a:p>
            <a:pPr marL="457200" indent="-457200" algn="just">
              <a:buFont typeface="+mj-lt"/>
              <a:buAutoNum type="arabicPeriod"/>
            </a:pPr>
            <a:r>
              <a:rPr lang="en-US" sz="2000" dirty="0" smtClean="0">
                <a:latin typeface="Bookman Old Style" pitchFamily="18" charset="0"/>
              </a:rPr>
              <a:t>Regression problems should use linear activation functions</a:t>
            </a:r>
          </a:p>
          <a:p>
            <a:pPr marL="457200" indent="-457200" algn="just">
              <a:buFont typeface="+mj-lt"/>
              <a:buAutoNum type="arabicPeriod"/>
            </a:pPr>
            <a:r>
              <a:rPr lang="en-US" sz="2000" dirty="0" smtClean="0">
                <a:latin typeface="Bookman Old Style" pitchFamily="18" charset="0"/>
              </a:rPr>
              <a:t>If your output is for binary classification then, </a:t>
            </a:r>
            <a:r>
              <a:rPr lang="en-US" sz="2000" i="1" dirty="0" smtClean="0">
                <a:latin typeface="Bookman Old Style" pitchFamily="18" charset="0"/>
              </a:rPr>
              <a:t>sigmoid function</a:t>
            </a:r>
            <a:r>
              <a:rPr lang="en-US" sz="2000" dirty="0" smtClean="0">
                <a:latin typeface="Bookman Old Style" pitchFamily="18" charset="0"/>
              </a:rPr>
              <a:t> is very natural choice for output layer.</a:t>
            </a:r>
          </a:p>
          <a:p>
            <a:pPr marL="457200" indent="-457200" algn="just">
              <a:buFont typeface="+mj-lt"/>
              <a:buAutoNum type="arabicPeriod"/>
            </a:pPr>
            <a:r>
              <a:rPr lang="en-US" sz="2000" dirty="0" smtClean="0">
                <a:latin typeface="Bookman Old Style" pitchFamily="18" charset="0"/>
              </a:rPr>
              <a:t>If your output is for multi-class classification then, </a:t>
            </a:r>
            <a:r>
              <a:rPr lang="en-US" sz="2000" dirty="0" err="1" smtClean="0">
                <a:latin typeface="Bookman Old Style" pitchFamily="18" charset="0"/>
              </a:rPr>
              <a:t>Softmax</a:t>
            </a:r>
            <a:r>
              <a:rPr lang="en-US" sz="2000" dirty="0" smtClean="0">
                <a:latin typeface="Bookman Old Style" pitchFamily="18" charset="0"/>
              </a:rPr>
              <a:t> is very useful to predict the probabilities of each classes. </a:t>
            </a:r>
          </a:p>
        </p:txBody>
      </p:sp>
      <p:sp>
        <p:nvSpPr>
          <p:cNvPr id="5" name="Rectangle 4"/>
          <p:cNvSpPr/>
          <p:nvPr/>
        </p:nvSpPr>
        <p:spPr>
          <a:xfrm>
            <a:off x="386686" y="5160580"/>
            <a:ext cx="11295797" cy="1015663"/>
          </a:xfrm>
          <a:prstGeom prst="rect">
            <a:avLst/>
          </a:prstGeom>
          <a:ln>
            <a:solidFill>
              <a:schemeClr val="accent6">
                <a:lumMod val="75000"/>
              </a:schemeClr>
            </a:solidFill>
          </a:ln>
        </p:spPr>
        <p:txBody>
          <a:bodyPr wrap="square">
            <a:spAutoFit/>
          </a:bodyPr>
          <a:lstStyle/>
          <a:p>
            <a:pPr marL="457200" indent="-457200"/>
            <a:r>
              <a:rPr lang="en-US" sz="2000" dirty="0" smtClean="0">
                <a:latin typeface="Bookman Old Style" pitchFamily="18" charset="0"/>
              </a:rPr>
              <a:t>Neural network architecture and their usable activation functions,</a:t>
            </a:r>
          </a:p>
          <a:p>
            <a:pPr marL="457200" indent="-457200">
              <a:buFont typeface="+mj-lt"/>
              <a:buAutoNum type="arabicPeriod"/>
            </a:pPr>
            <a:r>
              <a:rPr lang="en-US" sz="2000" dirty="0" smtClean="0">
                <a:latin typeface="Bookman Old Style" pitchFamily="18" charset="0"/>
              </a:rPr>
              <a:t>Convolutional Neural Network (CNN): </a:t>
            </a:r>
            <a:r>
              <a:rPr lang="en-US" sz="2000" dirty="0" err="1" smtClean="0">
                <a:latin typeface="Bookman Old Style" pitchFamily="18" charset="0"/>
              </a:rPr>
              <a:t>ReLU</a:t>
            </a:r>
            <a:r>
              <a:rPr lang="en-US" sz="2000" dirty="0" smtClean="0">
                <a:latin typeface="Bookman Old Style" pitchFamily="18" charset="0"/>
              </a:rPr>
              <a:t> activation function</a:t>
            </a:r>
          </a:p>
          <a:p>
            <a:pPr marL="457200" indent="-457200">
              <a:buFont typeface="+mj-lt"/>
              <a:buAutoNum type="arabicPeriod"/>
            </a:pPr>
            <a:r>
              <a:rPr lang="en-US" sz="2000" dirty="0" smtClean="0">
                <a:latin typeface="Bookman Old Style" pitchFamily="18" charset="0"/>
              </a:rPr>
              <a:t>Recurrent Neural Network (RNN): </a:t>
            </a:r>
            <a:r>
              <a:rPr lang="en-US" sz="2000" dirty="0" err="1" smtClean="0">
                <a:latin typeface="Bookman Old Style" pitchFamily="18" charset="0"/>
              </a:rPr>
              <a:t>TanH</a:t>
            </a:r>
            <a:r>
              <a:rPr lang="en-US" sz="2000" dirty="0" smtClean="0">
                <a:latin typeface="Bookman Old Style" pitchFamily="18" charset="0"/>
              </a:rPr>
              <a:t> or sigmoid activation functions</a:t>
            </a:r>
            <a:endParaRPr lang="en-US" sz="2000" dirty="0">
              <a:latin typeface="Bookman Old Styl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34</a:t>
            </a:fld>
            <a:endParaRPr lang="en-US"/>
          </a:p>
        </p:txBody>
      </p:sp>
      <p:pic>
        <p:nvPicPr>
          <p:cNvPr id="32770" name="Picture 2" descr="What is Artificial Neural Network"/>
          <p:cNvPicPr>
            <a:picLocks noChangeAspect="1" noChangeArrowheads="1"/>
          </p:cNvPicPr>
          <p:nvPr/>
        </p:nvPicPr>
        <p:blipFill>
          <a:blip r:embed="rId2"/>
          <a:srcRect/>
          <a:stretch>
            <a:fillRect/>
          </a:stretch>
        </p:blipFill>
        <p:spPr bwMode="auto">
          <a:xfrm>
            <a:off x="5974310" y="1364777"/>
            <a:ext cx="5680880" cy="4544704"/>
          </a:xfrm>
          <a:prstGeom prst="rect">
            <a:avLst/>
          </a:prstGeom>
          <a:noFill/>
          <a:ln>
            <a:solidFill>
              <a:schemeClr val="accent6">
                <a:lumMod val="75000"/>
              </a:schemeClr>
            </a:solidFill>
          </a:ln>
        </p:spPr>
      </p:pic>
      <p:sp>
        <p:nvSpPr>
          <p:cNvPr id="5" name="Rectangle 4"/>
          <p:cNvSpPr/>
          <p:nvPr/>
        </p:nvSpPr>
        <p:spPr>
          <a:xfrm>
            <a:off x="371925" y="337362"/>
            <a:ext cx="8077852"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Loss and Cost Functions in Deep Learning</a:t>
            </a:r>
            <a:endParaRPr lang="en-US" sz="2800" b="1" dirty="0">
              <a:latin typeface="Bookman Old Style"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35</a:t>
            </a:fld>
            <a:endParaRPr lang="en-US"/>
          </a:p>
        </p:txBody>
      </p:sp>
      <p:pic>
        <p:nvPicPr>
          <p:cNvPr id="68610" name="Picture 2"/>
          <p:cNvPicPr>
            <a:picLocks noChangeAspect="1" noChangeArrowheads="1"/>
          </p:cNvPicPr>
          <p:nvPr/>
        </p:nvPicPr>
        <p:blipFill>
          <a:blip r:embed="rId2"/>
          <a:srcRect/>
          <a:stretch>
            <a:fillRect/>
          </a:stretch>
        </p:blipFill>
        <p:spPr bwMode="auto">
          <a:xfrm>
            <a:off x="3825263" y="1842448"/>
            <a:ext cx="7926172" cy="4558353"/>
          </a:xfrm>
          <a:prstGeom prst="rect">
            <a:avLst/>
          </a:prstGeom>
          <a:noFill/>
          <a:ln w="9525">
            <a:solidFill>
              <a:schemeClr val="accent6">
                <a:lumMod val="75000"/>
              </a:schemeClr>
            </a:solidFill>
            <a:miter lim="800000"/>
            <a:headEnd/>
            <a:tailEnd/>
          </a:ln>
          <a:effectLst/>
        </p:spPr>
      </p:pic>
      <p:pic>
        <p:nvPicPr>
          <p:cNvPr id="68611" name="Picture 3"/>
          <p:cNvPicPr>
            <a:picLocks noChangeAspect="1" noChangeArrowheads="1"/>
          </p:cNvPicPr>
          <p:nvPr/>
        </p:nvPicPr>
        <p:blipFill>
          <a:blip r:embed="rId3"/>
          <a:srcRect/>
          <a:stretch>
            <a:fillRect/>
          </a:stretch>
        </p:blipFill>
        <p:spPr bwMode="auto">
          <a:xfrm>
            <a:off x="411778" y="2036999"/>
            <a:ext cx="3054752" cy="1857788"/>
          </a:xfrm>
          <a:prstGeom prst="rect">
            <a:avLst/>
          </a:prstGeom>
          <a:noFill/>
          <a:ln w="9525">
            <a:solidFill>
              <a:schemeClr val="accent6">
                <a:lumMod val="75000"/>
              </a:schemeClr>
            </a:solidFill>
            <a:miter lim="800000"/>
            <a:headEnd/>
            <a:tailEnd/>
          </a:ln>
          <a:effectLst/>
        </p:spPr>
      </p:pic>
      <p:pic>
        <p:nvPicPr>
          <p:cNvPr id="68612" name="Picture 4"/>
          <p:cNvPicPr>
            <a:picLocks noChangeAspect="1" noChangeArrowheads="1"/>
          </p:cNvPicPr>
          <p:nvPr/>
        </p:nvPicPr>
        <p:blipFill>
          <a:blip r:embed="rId4"/>
          <a:srcRect/>
          <a:stretch>
            <a:fillRect/>
          </a:stretch>
        </p:blipFill>
        <p:spPr bwMode="auto">
          <a:xfrm>
            <a:off x="404813" y="4349512"/>
            <a:ext cx="3116310" cy="1883047"/>
          </a:xfrm>
          <a:prstGeom prst="rect">
            <a:avLst/>
          </a:prstGeom>
          <a:noFill/>
          <a:ln w="9525">
            <a:solidFill>
              <a:schemeClr val="accent6">
                <a:lumMod val="75000"/>
              </a:schemeClr>
            </a:solidFill>
            <a:miter lim="800000"/>
            <a:headEnd/>
            <a:tailEnd/>
          </a:ln>
          <a:effectLst/>
        </p:spPr>
      </p:pic>
      <p:sp>
        <p:nvSpPr>
          <p:cNvPr id="7" name="Rectangle 6"/>
          <p:cNvSpPr/>
          <p:nvPr/>
        </p:nvSpPr>
        <p:spPr>
          <a:xfrm>
            <a:off x="389408" y="1087988"/>
            <a:ext cx="5787162" cy="461665"/>
          </a:xfrm>
          <a:prstGeom prst="rect">
            <a:avLst/>
          </a:prstGeom>
          <a:ln>
            <a:solidFill>
              <a:schemeClr val="accent6">
                <a:lumMod val="75000"/>
              </a:schemeClr>
            </a:solidFill>
          </a:ln>
        </p:spPr>
        <p:txBody>
          <a:bodyPr wrap="none">
            <a:spAutoFit/>
          </a:bodyPr>
          <a:lstStyle/>
          <a:p>
            <a:r>
              <a:rPr lang="en-US" sz="2400" b="1" i="1" dirty="0" smtClean="0">
                <a:latin typeface="Bookman Old Style" pitchFamily="18" charset="0"/>
              </a:rPr>
              <a:t>How good is your neural network?</a:t>
            </a:r>
            <a:endParaRPr lang="en-US" sz="2400" b="1" dirty="0">
              <a:latin typeface="Bookman Old Style" pitchFamily="18" charset="0"/>
            </a:endParaRPr>
          </a:p>
        </p:txBody>
      </p:sp>
      <p:sp>
        <p:nvSpPr>
          <p:cNvPr id="8" name="Rectangle 7"/>
          <p:cNvSpPr/>
          <p:nvPr/>
        </p:nvSpPr>
        <p:spPr>
          <a:xfrm>
            <a:off x="371925" y="337362"/>
            <a:ext cx="8077852"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Loss and Cost Functions in Deep Learning</a:t>
            </a:r>
            <a:endParaRPr lang="en-US" sz="2800" b="1" dirty="0">
              <a:latin typeface="Bookman Old Style"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36</a:t>
            </a:fld>
            <a:endParaRPr lang="en-US"/>
          </a:p>
        </p:txBody>
      </p:sp>
      <p:pic>
        <p:nvPicPr>
          <p:cNvPr id="4" name="Picture 4">
            <a:extLst>
              <a:ext uri="{FF2B5EF4-FFF2-40B4-BE49-F238E27FC236}">
                <a16:creationId xmlns:a16="http://schemas.microsoft.com/office/drawing/2014/main" xmlns="" id="{436AB6BD-4315-458E-8B86-31DB501F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795" b="30559"/>
          <a:stretch>
            <a:fillRect/>
          </a:stretch>
        </p:blipFill>
        <p:spPr bwMode="auto">
          <a:xfrm>
            <a:off x="4035273" y="1177218"/>
            <a:ext cx="2502006" cy="547858"/>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409434" y="2162118"/>
            <a:ext cx="10849970" cy="707886"/>
          </a:xfrm>
          <a:prstGeom prst="rect">
            <a:avLst/>
          </a:prstGeom>
          <a:ln>
            <a:solidFill>
              <a:schemeClr val="accent6">
                <a:lumMod val="75000"/>
              </a:schemeClr>
            </a:solidFill>
          </a:ln>
        </p:spPr>
        <p:txBody>
          <a:bodyPr wrap="square">
            <a:spAutoFit/>
          </a:bodyPr>
          <a:lstStyle/>
          <a:p>
            <a:pPr algn="just"/>
            <a:r>
              <a:rPr lang="en-US" sz="2000" dirty="0" smtClean="0">
                <a:solidFill>
                  <a:srgbClr val="292929"/>
                </a:solidFill>
                <a:latin typeface="Bookman Old Style" pitchFamily="18" charset="0"/>
              </a:rPr>
              <a:t>This equation represents how a neural network processes the input data at each layer and eventually produces a predicted output value</a:t>
            </a:r>
            <a:endParaRPr lang="en-US" sz="2000" dirty="0">
              <a:latin typeface="Bookman Old Style" pitchFamily="18" charset="0"/>
            </a:endParaRPr>
          </a:p>
        </p:txBody>
      </p:sp>
      <p:sp>
        <p:nvSpPr>
          <p:cNvPr id="6" name="Rectangle 5"/>
          <p:cNvSpPr/>
          <p:nvPr/>
        </p:nvSpPr>
        <p:spPr>
          <a:xfrm>
            <a:off x="427631" y="3729588"/>
            <a:ext cx="10813534" cy="1015663"/>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To train — the process by which the model maps the relationship between the training data and the outputs — the neural network updates its hyper parameters, the weights, </a:t>
            </a:r>
            <a:r>
              <a:rPr lang="en-US" sz="2000" dirty="0" err="1" smtClean="0">
                <a:latin typeface="Bookman Old Style" pitchFamily="18" charset="0"/>
              </a:rPr>
              <a:t>w</a:t>
            </a:r>
            <a:r>
              <a:rPr lang="en-US" sz="2000" baseline="30000" dirty="0" err="1" smtClean="0">
                <a:latin typeface="Bookman Old Style" pitchFamily="18" charset="0"/>
              </a:rPr>
              <a:t>T</a:t>
            </a:r>
            <a:r>
              <a:rPr lang="en-US" sz="2000" dirty="0" smtClean="0">
                <a:latin typeface="Bookman Old Style" pitchFamily="18" charset="0"/>
              </a:rPr>
              <a:t>, and biases, b, to satisfy the equation above</a:t>
            </a:r>
            <a:endParaRPr lang="en-US" sz="2000" dirty="0">
              <a:latin typeface="Bookman Old Style"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37</a:t>
            </a:fld>
            <a:endParaRPr lang="en-US"/>
          </a:p>
        </p:txBody>
      </p:sp>
      <p:sp>
        <p:nvSpPr>
          <p:cNvPr id="4" name="Rectangle 3"/>
          <p:cNvSpPr/>
          <p:nvPr/>
        </p:nvSpPr>
        <p:spPr>
          <a:xfrm>
            <a:off x="381876" y="337361"/>
            <a:ext cx="6333785" cy="430887"/>
          </a:xfrm>
          <a:prstGeom prst="rect">
            <a:avLst/>
          </a:prstGeom>
          <a:ln w="38100">
            <a:solidFill>
              <a:schemeClr val="accent6">
                <a:lumMod val="75000"/>
              </a:schemeClr>
            </a:solidFill>
          </a:ln>
        </p:spPr>
        <p:txBody>
          <a:bodyPr wrap="none">
            <a:spAutoFit/>
          </a:bodyPr>
          <a:lstStyle/>
          <a:p>
            <a:r>
              <a:rPr lang="en-US" sz="2200" b="1" dirty="0" smtClean="0">
                <a:solidFill>
                  <a:srgbClr val="222222"/>
                </a:solidFill>
                <a:latin typeface="Bookman Old Style" pitchFamily="18" charset="0"/>
              </a:rPr>
              <a:t>What is Loss Function in Deep Learning? </a:t>
            </a:r>
            <a:endParaRPr lang="en-US" sz="2200" b="1" dirty="0">
              <a:latin typeface="Bookman Old Style" pitchFamily="18" charset="0"/>
            </a:endParaRPr>
          </a:p>
        </p:txBody>
      </p:sp>
      <p:sp>
        <p:nvSpPr>
          <p:cNvPr id="5" name="Rectangle 4"/>
          <p:cNvSpPr/>
          <p:nvPr/>
        </p:nvSpPr>
        <p:spPr>
          <a:xfrm>
            <a:off x="618697" y="1182513"/>
            <a:ext cx="10954604" cy="5016758"/>
          </a:xfrm>
          <a:prstGeom prst="rect">
            <a:avLst/>
          </a:prstGeom>
          <a:ln>
            <a:solidFill>
              <a:schemeClr val="accent6">
                <a:lumMod val="75000"/>
              </a:schemeClr>
            </a:solidFill>
          </a:ln>
        </p:spPr>
        <p:txBody>
          <a:bodyPr wrap="square">
            <a:spAutoFit/>
          </a:bodyPr>
          <a:lstStyle/>
          <a:p>
            <a:pPr marL="457200" indent="-457200" algn="just">
              <a:buFont typeface="+mj-lt"/>
              <a:buAutoNum type="arabicPeriod"/>
            </a:pPr>
            <a:r>
              <a:rPr lang="en-US" sz="2000" dirty="0" smtClean="0">
                <a:latin typeface="Bookman Old Style" pitchFamily="18" charset="0"/>
              </a:rPr>
              <a:t>In mathematical optimization and decision theory, a Loss or Cost Function (sometimes also referred to as an Error Function) is a tool for intuitively measuring the cost associated with an event or varying values of certain variables. In simpler terms, it is a way of evaluating how accurately an algorithm is fitting data from your dataset. It is essentially a mathematical function of the parameters used in any given machine learning algorithm.</a:t>
            </a:r>
          </a:p>
          <a:p>
            <a:pPr marL="457200" indent="-457200" algn="just">
              <a:buFont typeface="+mj-lt"/>
              <a:buAutoNum type="arabicPeriod"/>
            </a:pPr>
            <a:r>
              <a:rPr lang="en-US" sz="2000" dirty="0" smtClean="0">
                <a:latin typeface="Bookman Old Style" pitchFamily="18" charset="0"/>
              </a:rPr>
              <a:t>A loss function is a function that compares the target and predicted output values; measures </a:t>
            </a:r>
            <a:r>
              <a:rPr lang="en-US" sz="2000" b="1" dirty="0" smtClean="0">
                <a:latin typeface="Bookman Old Style" pitchFamily="18" charset="0"/>
              </a:rPr>
              <a:t>how well the neural network models the training data</a:t>
            </a:r>
            <a:r>
              <a:rPr lang="en-US" sz="2000" dirty="0" smtClean="0">
                <a:latin typeface="Bookman Old Style" pitchFamily="18" charset="0"/>
              </a:rPr>
              <a:t>. When training, we aim to minimize this loss between the predicted and target outputs.</a:t>
            </a:r>
          </a:p>
          <a:p>
            <a:pPr marL="457200" indent="-457200" algn="just">
              <a:buFont typeface="+mj-lt"/>
              <a:buAutoNum type="arabicPeriod"/>
            </a:pPr>
            <a:r>
              <a:rPr lang="en-US" sz="2000" dirty="0" smtClean="0">
                <a:latin typeface="Bookman Old Style" pitchFamily="18" charset="0"/>
              </a:rPr>
              <a:t>The hyper-parameters are adjusted to minimize the average loss — we find the weights, </a:t>
            </a:r>
            <a:r>
              <a:rPr lang="en-US" sz="2000" dirty="0" err="1" smtClean="0">
                <a:latin typeface="Bookman Old Style" pitchFamily="18" charset="0"/>
              </a:rPr>
              <a:t>w</a:t>
            </a:r>
            <a:r>
              <a:rPr lang="en-US" sz="2000" baseline="30000" dirty="0" err="1" smtClean="0">
                <a:latin typeface="Bookman Old Style" pitchFamily="18" charset="0"/>
              </a:rPr>
              <a:t>T</a:t>
            </a:r>
            <a:r>
              <a:rPr lang="en-US" sz="2000" dirty="0" smtClean="0">
                <a:latin typeface="Bookman Old Style" pitchFamily="18" charset="0"/>
              </a:rPr>
              <a:t>, and biases, b, that minimize the value of J (average loss).</a:t>
            </a:r>
          </a:p>
          <a:p>
            <a:pPr marL="457200" indent="-457200" algn="just">
              <a:buFont typeface="+mj-lt"/>
              <a:buAutoNum type="arabicPeriod"/>
            </a:pPr>
            <a:r>
              <a:rPr lang="en-US" sz="2000" dirty="0" smtClean="0">
                <a:latin typeface="Bookman Old Style" pitchFamily="18" charset="0"/>
              </a:rPr>
              <a:t>The loss function is very important in determining </a:t>
            </a:r>
            <a:r>
              <a:rPr lang="en-US" sz="2000" b="1" dirty="0" smtClean="0">
                <a:latin typeface="Bookman Old Style" pitchFamily="18" charset="0"/>
              </a:rPr>
              <a:t>how well your algorithm fits your dataset. If the value of the loss function is low, then it's a good model; otherwise, we have to alter the parameters of the model and reduce the loss</a:t>
            </a:r>
            <a:r>
              <a:rPr lang="en-US" sz="2000" dirty="0" smtClean="0">
                <a:latin typeface="Bookman Old Style" pitchFamily="18" charset="0"/>
              </a:rPr>
              <a:t>.</a:t>
            </a:r>
          </a:p>
          <a:p>
            <a:pPr marL="457200" indent="-457200" algn="just">
              <a:buFont typeface="+mj-lt"/>
              <a:buAutoNum type="arabicPeriod"/>
            </a:pPr>
            <a:r>
              <a:rPr lang="en-US" sz="2000" b="1" dirty="0" smtClean="0">
                <a:latin typeface="Bookman Old Style" pitchFamily="18" charset="0"/>
              </a:rPr>
              <a:t>Loss function represents error corresponding to one training sample. Cost function represents error over the entire dataset.</a:t>
            </a:r>
            <a:endParaRPr lang="en-IN" sz="2000" b="1" dirty="0">
              <a:latin typeface="Bookman Old Style"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38</a:t>
            </a:fld>
            <a:endParaRPr lang="en-US"/>
          </a:p>
        </p:txBody>
      </p:sp>
      <p:sp>
        <p:nvSpPr>
          <p:cNvPr id="5" name="Rectangle 4"/>
          <p:cNvSpPr/>
          <p:nvPr/>
        </p:nvSpPr>
        <p:spPr>
          <a:xfrm>
            <a:off x="371925" y="337362"/>
            <a:ext cx="8077852"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Loss and Cost Functions in Deep Learning</a:t>
            </a:r>
            <a:endParaRPr lang="en-US" sz="2800" b="1" dirty="0">
              <a:latin typeface="Bookman Old Style" pitchFamily="18" charset="0"/>
            </a:endParaRPr>
          </a:p>
        </p:txBody>
      </p:sp>
      <p:sp>
        <p:nvSpPr>
          <p:cNvPr id="6" name="Rectangle 5"/>
          <p:cNvSpPr/>
          <p:nvPr/>
        </p:nvSpPr>
        <p:spPr>
          <a:xfrm>
            <a:off x="441277" y="1099109"/>
            <a:ext cx="4772168" cy="5109091"/>
          </a:xfrm>
          <a:prstGeom prst="rect">
            <a:avLst/>
          </a:prstGeom>
          <a:ln>
            <a:solidFill>
              <a:schemeClr val="accent6">
                <a:lumMod val="75000"/>
              </a:schemeClr>
            </a:solidFill>
          </a:ln>
        </p:spPr>
        <p:txBody>
          <a:bodyPr wrap="square">
            <a:spAutoFit/>
          </a:bodyPr>
          <a:lstStyle/>
          <a:p>
            <a:pPr marL="342900" indent="-342900">
              <a:buFont typeface="+mj-lt"/>
              <a:buAutoNum type="arabicPeriod"/>
            </a:pPr>
            <a:r>
              <a:rPr lang="en-US" sz="2200" dirty="0" smtClean="0">
                <a:latin typeface="Bookman Old Style" pitchFamily="18" charset="0"/>
              </a:rPr>
              <a:t>Regression</a:t>
            </a:r>
          </a:p>
          <a:p>
            <a:pPr marL="800100" lvl="1" indent="-342900">
              <a:buFont typeface="+mj-lt"/>
              <a:buAutoNum type="arabicPeriod"/>
            </a:pPr>
            <a:r>
              <a:rPr lang="en-US" sz="2200" dirty="0" smtClean="0">
                <a:latin typeface="Bookman Old Style" pitchFamily="18" charset="0"/>
              </a:rPr>
              <a:t>MSE(Mean Squared Error)</a:t>
            </a:r>
          </a:p>
          <a:p>
            <a:pPr marL="800100" lvl="1" indent="-342900">
              <a:buFont typeface="+mj-lt"/>
              <a:buAutoNum type="arabicPeriod"/>
            </a:pPr>
            <a:r>
              <a:rPr lang="en-US" sz="2200" dirty="0" smtClean="0">
                <a:latin typeface="Bookman Old Style" pitchFamily="18" charset="0"/>
              </a:rPr>
              <a:t>MAE(Mean Absolute Error)</a:t>
            </a:r>
          </a:p>
          <a:p>
            <a:pPr marL="800100" lvl="1" indent="-342900">
              <a:buFont typeface="+mj-lt"/>
              <a:buAutoNum type="arabicPeriod"/>
            </a:pPr>
            <a:r>
              <a:rPr lang="en-US" sz="2200" dirty="0" err="1" smtClean="0">
                <a:latin typeface="Bookman Old Style" pitchFamily="18" charset="0"/>
              </a:rPr>
              <a:t>Hubber</a:t>
            </a:r>
            <a:r>
              <a:rPr lang="en-US" sz="2200" dirty="0" smtClean="0">
                <a:latin typeface="Bookman Old Style" pitchFamily="18" charset="0"/>
              </a:rPr>
              <a:t> loss</a:t>
            </a:r>
          </a:p>
          <a:p>
            <a:pPr marL="342900" indent="-342900">
              <a:buFont typeface="+mj-lt"/>
              <a:buAutoNum type="arabicPeriod"/>
            </a:pPr>
            <a:r>
              <a:rPr lang="en-US" sz="2200" dirty="0" smtClean="0">
                <a:latin typeface="Bookman Old Style" pitchFamily="18" charset="0"/>
              </a:rPr>
              <a:t>Classification</a:t>
            </a:r>
          </a:p>
          <a:p>
            <a:pPr marL="800100" lvl="1" indent="-342900">
              <a:buFont typeface="+mj-lt"/>
              <a:buAutoNum type="arabicPeriod"/>
            </a:pPr>
            <a:r>
              <a:rPr lang="en-US" sz="2200" dirty="0" smtClean="0">
                <a:latin typeface="Bookman Old Style" pitchFamily="18" charset="0"/>
              </a:rPr>
              <a:t>Binary cross-entropy</a:t>
            </a:r>
          </a:p>
          <a:p>
            <a:pPr marL="800100" lvl="1" indent="-342900">
              <a:buFont typeface="+mj-lt"/>
              <a:buAutoNum type="arabicPeriod"/>
            </a:pPr>
            <a:r>
              <a:rPr lang="en-US" sz="2200" dirty="0" smtClean="0">
                <a:latin typeface="Bookman Old Style" pitchFamily="18" charset="0"/>
              </a:rPr>
              <a:t>Categorical cross-entropy</a:t>
            </a:r>
          </a:p>
          <a:p>
            <a:pPr marL="342900" indent="-342900">
              <a:buFont typeface="+mj-lt"/>
              <a:buAutoNum type="arabicPeriod"/>
            </a:pPr>
            <a:r>
              <a:rPr lang="en-US" sz="2200" dirty="0" err="1" smtClean="0">
                <a:latin typeface="Bookman Old Style" pitchFamily="18" charset="0"/>
              </a:rPr>
              <a:t>AutoEncoder</a:t>
            </a:r>
            <a:endParaRPr lang="en-US" sz="2200" dirty="0" smtClean="0">
              <a:latin typeface="Bookman Old Style" pitchFamily="18" charset="0"/>
            </a:endParaRPr>
          </a:p>
          <a:p>
            <a:pPr marL="800100" lvl="1" indent="-342900">
              <a:buFont typeface="+mj-lt"/>
              <a:buAutoNum type="arabicPeriod"/>
            </a:pPr>
            <a:r>
              <a:rPr lang="en-US" sz="2200" dirty="0" smtClean="0">
                <a:latin typeface="Bookman Old Style" pitchFamily="18" charset="0"/>
              </a:rPr>
              <a:t>KL Divergence</a:t>
            </a:r>
          </a:p>
          <a:p>
            <a:pPr marL="342900" indent="-342900">
              <a:buFont typeface="+mj-lt"/>
              <a:buAutoNum type="arabicPeriod"/>
            </a:pPr>
            <a:r>
              <a:rPr lang="en-US" sz="2200" dirty="0" smtClean="0">
                <a:latin typeface="Bookman Old Style" pitchFamily="18" charset="0"/>
              </a:rPr>
              <a:t>GAN</a:t>
            </a:r>
          </a:p>
          <a:p>
            <a:pPr marL="800100" lvl="1" indent="-342900">
              <a:buFont typeface="+mj-lt"/>
              <a:buAutoNum type="arabicPeriod"/>
            </a:pPr>
            <a:r>
              <a:rPr lang="en-US" sz="2200" dirty="0" smtClean="0">
                <a:latin typeface="Bookman Old Style" pitchFamily="18" charset="0"/>
              </a:rPr>
              <a:t>Discriminator loss</a:t>
            </a:r>
          </a:p>
          <a:p>
            <a:pPr marL="800100" lvl="1" indent="-342900">
              <a:buFont typeface="+mj-lt"/>
              <a:buAutoNum type="arabicPeriod"/>
            </a:pPr>
            <a:r>
              <a:rPr lang="en-US" sz="2200" dirty="0" err="1" smtClean="0">
                <a:latin typeface="Bookman Old Style" pitchFamily="18" charset="0"/>
              </a:rPr>
              <a:t>Minmax</a:t>
            </a:r>
            <a:r>
              <a:rPr lang="en-US" sz="2200" dirty="0" smtClean="0">
                <a:latin typeface="Bookman Old Style" pitchFamily="18" charset="0"/>
              </a:rPr>
              <a:t> GAN loss</a:t>
            </a:r>
          </a:p>
          <a:p>
            <a:pPr marL="342900" indent="-342900">
              <a:buFont typeface="+mj-lt"/>
              <a:buAutoNum type="arabicPeriod"/>
            </a:pPr>
            <a:r>
              <a:rPr lang="en-US" sz="2200" dirty="0" smtClean="0">
                <a:latin typeface="Bookman Old Style" pitchFamily="18" charset="0"/>
              </a:rPr>
              <a:t>Object detection</a:t>
            </a:r>
          </a:p>
          <a:p>
            <a:pPr marL="800100" lvl="1" indent="-342900">
              <a:buFont typeface="+mj-lt"/>
              <a:buAutoNum type="arabicPeriod"/>
            </a:pPr>
            <a:r>
              <a:rPr lang="en-US" sz="2200" dirty="0" smtClean="0">
                <a:latin typeface="Bookman Old Style" pitchFamily="18" charset="0"/>
              </a:rPr>
              <a:t>Focal loss</a:t>
            </a:r>
          </a:p>
          <a:p>
            <a:pPr lvl="1"/>
            <a:endParaRPr lang="en-US"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39</a:t>
            </a:fld>
            <a:endParaRPr lang="en-US"/>
          </a:p>
        </p:txBody>
      </p:sp>
      <p:sp>
        <p:nvSpPr>
          <p:cNvPr id="4" name="Rectangle 3"/>
          <p:cNvSpPr/>
          <p:nvPr/>
        </p:nvSpPr>
        <p:spPr>
          <a:xfrm>
            <a:off x="373038" y="1146116"/>
            <a:ext cx="11295797" cy="1631216"/>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Each training input is loaded into the neural network in a process called forward propagation. Once the model has produced an output, this predicted output is compared against the given target output in a process called back-propagation — the hyper parameters of the model are then adjusted so that it now outputs a result closer to the target output.</a:t>
            </a:r>
            <a:endParaRPr lang="en-IN" sz="2000" dirty="0">
              <a:latin typeface="Bookman Old Styl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a:t>
            </a:fld>
            <a:endParaRPr lang="en-US"/>
          </a:p>
        </p:txBody>
      </p:sp>
      <p:sp>
        <p:nvSpPr>
          <p:cNvPr id="4" name="Rectangle 3"/>
          <p:cNvSpPr/>
          <p:nvPr/>
        </p:nvSpPr>
        <p:spPr>
          <a:xfrm>
            <a:off x="430093" y="364656"/>
            <a:ext cx="6038833" cy="461665"/>
          </a:xfrm>
          <a:prstGeom prst="rect">
            <a:avLst/>
          </a:prstGeom>
          <a:ln w="38100">
            <a:solidFill>
              <a:schemeClr val="accent6">
                <a:lumMod val="75000"/>
              </a:schemeClr>
            </a:solidFill>
          </a:ln>
        </p:spPr>
        <p:txBody>
          <a:bodyPr wrap="none">
            <a:spAutoFit/>
          </a:bodyPr>
          <a:lstStyle/>
          <a:p>
            <a:r>
              <a:rPr lang="en-US" sz="2400" b="1" dirty="0">
                <a:latin typeface="Bookman Old Style" pitchFamily="18" charset="0"/>
              </a:rPr>
              <a:t>Deep Learning v/s Machine Learning</a:t>
            </a:r>
          </a:p>
        </p:txBody>
      </p:sp>
      <p:graphicFrame>
        <p:nvGraphicFramePr>
          <p:cNvPr id="5" name="Table 4"/>
          <p:cNvGraphicFramePr>
            <a:graphicFrameLocks noGrp="1"/>
          </p:cNvGraphicFramePr>
          <p:nvPr/>
        </p:nvGraphicFramePr>
        <p:xfrm>
          <a:off x="846161" y="1132764"/>
          <a:ext cx="10208525" cy="5223397"/>
        </p:xfrm>
        <a:graphic>
          <a:graphicData uri="http://schemas.openxmlformats.org/drawingml/2006/table">
            <a:tbl>
              <a:tblPr firstRow="1" bandRow="1">
                <a:tableStyleId>{5C22544A-7EE6-4342-B048-85BDC9FD1C3A}</a:tableStyleId>
              </a:tblPr>
              <a:tblGrid>
                <a:gridCol w="1583140"/>
                <a:gridCol w="3766783"/>
                <a:gridCol w="4858602"/>
              </a:tblGrid>
              <a:tr h="416244">
                <a:tc>
                  <a:txBody>
                    <a:bodyPr/>
                    <a:lstStyle/>
                    <a:p>
                      <a:r>
                        <a:rPr lang="en-US" sz="2000" dirty="0" smtClean="0">
                          <a:solidFill>
                            <a:schemeClr val="tx1"/>
                          </a:solidFill>
                          <a:latin typeface="Bookman Old Style" pitchFamily="18" charset="0"/>
                        </a:rPr>
                        <a:t>Basis</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i="0" kern="1200" dirty="0" smtClean="0">
                          <a:solidFill>
                            <a:schemeClr val="tx1"/>
                          </a:solidFill>
                          <a:latin typeface="Bookman Old Style" pitchFamily="18" charset="0"/>
                          <a:ea typeface="+mn-ea"/>
                          <a:cs typeface="+mn-cs"/>
                        </a:rPr>
                        <a:t>Deep Learning</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i="0" kern="1200" dirty="0" smtClean="0">
                          <a:solidFill>
                            <a:schemeClr val="tx1"/>
                          </a:solidFill>
                          <a:latin typeface="Bookman Old Style" pitchFamily="18" charset="0"/>
                          <a:ea typeface="+mn-ea"/>
                          <a:cs typeface="+mn-cs"/>
                        </a:rPr>
                        <a:t>Machine Learning</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03374">
                <a:tc>
                  <a:txBody>
                    <a:bodyPr/>
                    <a:lstStyle/>
                    <a:p>
                      <a:r>
                        <a:rPr lang="en-US" sz="2000" b="1" i="0" kern="1200" dirty="0" smtClean="0">
                          <a:solidFill>
                            <a:schemeClr val="dk1"/>
                          </a:solidFill>
                          <a:latin typeface="Bookman Old Style" pitchFamily="18" charset="0"/>
                          <a:ea typeface="+mn-ea"/>
                          <a:cs typeface="+mn-cs"/>
                        </a:rPr>
                        <a:t>Definition</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2000" b="0" i="0" kern="1200" dirty="0" smtClean="0">
                          <a:solidFill>
                            <a:schemeClr val="dk1"/>
                          </a:solidFill>
                          <a:latin typeface="Bookman Old Style" pitchFamily="18" charset="0"/>
                          <a:ea typeface="+mn-ea"/>
                          <a:cs typeface="+mn-cs"/>
                        </a:rPr>
                        <a:t>Deep Learning is a type of Machine Learning itself but involving artificial neural networks and more algorithms.</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2000" dirty="0" smtClean="0">
                          <a:solidFill>
                            <a:schemeClr val="tx1"/>
                          </a:solidFill>
                          <a:latin typeface="Bookman Old Style" pitchFamily="18" charset="0"/>
                        </a:rPr>
                        <a:t>A Computer program set to learn from experience</a:t>
                      </a:r>
                      <a:r>
                        <a:rPr lang="en-US" sz="2000" baseline="0" dirty="0" smtClean="0">
                          <a:solidFill>
                            <a:schemeClr val="tx1"/>
                          </a:solidFill>
                          <a:latin typeface="Bookman Old Style" pitchFamily="18" charset="0"/>
                        </a:rPr>
                        <a:t> E with respect to some class of tasks T and performance measure P, if its performance at tasks in T, as measure by P improves with experience E.</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36433">
                <a:tc>
                  <a:txBody>
                    <a:bodyPr/>
                    <a:lstStyle/>
                    <a:p>
                      <a:r>
                        <a:rPr lang="en-US" sz="2000" b="1" i="0" kern="1200" dirty="0" smtClean="0">
                          <a:solidFill>
                            <a:schemeClr val="dk1"/>
                          </a:solidFill>
                          <a:latin typeface="Bookman Old Style" pitchFamily="18" charset="0"/>
                          <a:ea typeface="+mn-ea"/>
                          <a:cs typeface="+mn-cs"/>
                        </a:rPr>
                        <a:t>Subset</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i="0" kern="1200" dirty="0" smtClean="0">
                          <a:solidFill>
                            <a:schemeClr val="dk1"/>
                          </a:solidFill>
                          <a:latin typeface="Bookman Old Style" pitchFamily="18" charset="0"/>
                          <a:ea typeface="+mn-ea"/>
                          <a:cs typeface="+mn-cs"/>
                        </a:rPr>
                        <a:t>It is a subset of Machine Learning</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i="0" kern="1200" dirty="0" smtClean="0">
                          <a:solidFill>
                            <a:schemeClr val="dk1"/>
                          </a:solidFill>
                          <a:latin typeface="Bookman Old Style" pitchFamily="18" charset="0"/>
                          <a:ea typeface="+mn-ea"/>
                          <a:cs typeface="+mn-cs"/>
                        </a:rPr>
                        <a:t>Machine Learning is a subset of Artificial Intelligence.</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09247">
                <a:tc>
                  <a:txBody>
                    <a:bodyPr/>
                    <a:lstStyle/>
                    <a:p>
                      <a:r>
                        <a:rPr lang="en-US" sz="2000" b="1" i="0" kern="1200" dirty="0" smtClean="0">
                          <a:solidFill>
                            <a:schemeClr val="dk1"/>
                          </a:solidFill>
                          <a:latin typeface="Bookman Old Style" pitchFamily="18" charset="0"/>
                          <a:ea typeface="+mn-ea"/>
                          <a:cs typeface="+mn-cs"/>
                        </a:rPr>
                        <a:t>Time involved</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i="0" kern="1200" dirty="0" smtClean="0">
                          <a:solidFill>
                            <a:schemeClr val="dk1"/>
                          </a:solidFill>
                          <a:latin typeface="Bookman Old Style" pitchFamily="18" charset="0"/>
                          <a:ea typeface="+mn-ea"/>
                          <a:cs typeface="+mn-cs"/>
                        </a:rPr>
                        <a:t>It involves a huge size of data points that makes it time consuming.</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i="0" kern="1200" dirty="0" smtClean="0">
                          <a:solidFill>
                            <a:schemeClr val="dk1"/>
                          </a:solidFill>
                          <a:latin typeface="Bookman Old Style" pitchFamily="18" charset="0"/>
                          <a:ea typeface="+mn-ea"/>
                          <a:cs typeface="+mn-cs"/>
                        </a:rPr>
                        <a:t>the size of data points in machine learning is small enough because of which the models take less time.</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36433">
                <a:tc>
                  <a:txBody>
                    <a:bodyPr/>
                    <a:lstStyle/>
                    <a:p>
                      <a:r>
                        <a:rPr lang="en-US" sz="2000" b="1" dirty="0" smtClean="0">
                          <a:solidFill>
                            <a:schemeClr val="tx1"/>
                          </a:solidFill>
                          <a:latin typeface="Bookman Old Style" pitchFamily="18" charset="0"/>
                        </a:rPr>
                        <a:t>Learning</a:t>
                      </a:r>
                      <a:endParaRPr lang="en-US" sz="2000" b="1"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Bookman Old Style" pitchFamily="18" charset="0"/>
                        </a:rPr>
                        <a:t>Learning using Neural Networks</a:t>
                      </a:r>
                      <a:endParaRPr lang="en-US" sz="2000" dirty="0">
                        <a:solidFill>
                          <a:schemeClr val="tx1"/>
                        </a:solidFill>
                        <a:latin typeface="Bookman Old Style"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Bookman Old Style" pitchFamily="18" charset="0"/>
                        </a:rPr>
                        <a:t>Learning using other than NNs.</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Bookman Old Style" pitchFamily="18" charset="0"/>
                        </a:rPr>
                        <a:t>Ex: KNN, SVM, </a:t>
                      </a:r>
                      <a:r>
                        <a:rPr lang="en-US" sz="2000" dirty="0" err="1" smtClean="0">
                          <a:solidFill>
                            <a:schemeClr val="tx1"/>
                          </a:solidFill>
                          <a:latin typeface="Bookman Old Style" pitchFamily="18" charset="0"/>
                        </a:rPr>
                        <a:t>Bayes</a:t>
                      </a:r>
                      <a:r>
                        <a:rPr lang="en-US" sz="2000" dirty="0" smtClean="0">
                          <a:solidFill>
                            <a:schemeClr val="tx1"/>
                          </a:solidFill>
                          <a:latin typeface="Bookman Old Style" pitchFamily="18" charset="0"/>
                        </a:rPr>
                        <a:t>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40</a:t>
            </a:fld>
            <a:endParaRPr lang="en-US"/>
          </a:p>
        </p:txBody>
      </p:sp>
      <p:pic>
        <p:nvPicPr>
          <p:cNvPr id="55298" name="Picture 2" descr="https://miro.medium.com/v2/resize:fit:640/1*1HMxul957ryKeUi_1FRG7A.png"/>
          <p:cNvPicPr>
            <a:picLocks noChangeAspect="1" noChangeArrowheads="1"/>
          </p:cNvPicPr>
          <p:nvPr/>
        </p:nvPicPr>
        <p:blipFill>
          <a:blip r:embed="rId2"/>
          <a:srcRect l="6179" t="10971" r="8970" b="6044"/>
          <a:stretch>
            <a:fillRect/>
          </a:stretch>
        </p:blipFill>
        <p:spPr bwMode="auto">
          <a:xfrm>
            <a:off x="8180800" y="1501253"/>
            <a:ext cx="3460739" cy="2538483"/>
          </a:xfrm>
          <a:prstGeom prst="rect">
            <a:avLst/>
          </a:prstGeom>
          <a:noFill/>
        </p:spPr>
      </p:pic>
      <p:pic>
        <p:nvPicPr>
          <p:cNvPr id="5" name="Picture 2" descr="Loss Function | Regression Loss">
            <a:extLst>
              <a:ext uri="{FF2B5EF4-FFF2-40B4-BE49-F238E27FC236}">
                <a16:creationId xmlns:a16="http://schemas.microsoft.com/office/drawing/2014/main" xmlns="" id="{31777F22-05CD-4571-9242-66CFF24E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719" t="6357"/>
          <a:stretch>
            <a:fillRect/>
          </a:stretch>
        </p:blipFill>
        <p:spPr bwMode="auto">
          <a:xfrm>
            <a:off x="381747" y="2668333"/>
            <a:ext cx="3460632" cy="1145393"/>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369764" y="351009"/>
            <a:ext cx="7513595" cy="430887"/>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(1) Mean Squared Error (MSE)</a:t>
            </a:r>
            <a:r>
              <a:rPr lang="en-US" sz="2000" b="1" u="sng" dirty="0" smtClean="0"/>
              <a:t>/ </a:t>
            </a:r>
            <a:r>
              <a:rPr lang="en-US" sz="2200" b="1" u="sng" dirty="0" smtClean="0">
                <a:latin typeface="Bookman Old Style" pitchFamily="18" charset="0"/>
              </a:rPr>
              <a:t>Squared loss/ L2 loss)</a:t>
            </a:r>
            <a:endParaRPr lang="en-US" sz="2200" b="1" dirty="0">
              <a:latin typeface="Bookman Old Style" pitchFamily="18" charset="0"/>
            </a:endParaRPr>
          </a:p>
        </p:txBody>
      </p:sp>
      <p:sp>
        <p:nvSpPr>
          <p:cNvPr id="7" name="Rectangle 6"/>
          <p:cNvSpPr/>
          <p:nvPr/>
        </p:nvSpPr>
        <p:spPr>
          <a:xfrm>
            <a:off x="400333" y="947466"/>
            <a:ext cx="7706437" cy="1631216"/>
          </a:xfrm>
          <a:prstGeom prst="rect">
            <a:avLst/>
          </a:prstGeom>
          <a:ln>
            <a:solidFill>
              <a:schemeClr val="accent6">
                <a:lumMod val="75000"/>
              </a:schemeClr>
            </a:solidFill>
          </a:ln>
        </p:spPr>
        <p:txBody>
          <a:bodyPr wrap="square">
            <a:spAutoFit/>
          </a:bodyPr>
          <a:lstStyle/>
          <a:p>
            <a:pPr marL="457200" indent="-457200" algn="just">
              <a:buFont typeface="Arial" pitchFamily="34" charset="0"/>
              <a:buChar char="•"/>
            </a:pPr>
            <a:r>
              <a:rPr lang="en-US" sz="2000" dirty="0" smtClean="0">
                <a:latin typeface="Bookman Old Style" pitchFamily="18" charset="0"/>
              </a:rPr>
              <a:t>To calculate the MSE, you take the difference between the model’s predictions and the ground truth, square it, and average it out across the whole dataset.</a:t>
            </a:r>
          </a:p>
          <a:p>
            <a:pPr marL="457200" indent="-457200" algn="just">
              <a:buFont typeface="Arial" pitchFamily="34" charset="0"/>
              <a:buChar char="•"/>
            </a:pPr>
            <a:r>
              <a:rPr lang="en-US" sz="2000" dirty="0" smtClean="0">
                <a:latin typeface="Bookman Old Style" pitchFamily="18" charset="0"/>
              </a:rPr>
              <a:t>The MSE will never be negative, since we are always squaring the errors.</a:t>
            </a:r>
            <a:endParaRPr lang="en-US" sz="2000" dirty="0">
              <a:latin typeface="Bookman Old Style" pitchFamily="18" charset="0"/>
            </a:endParaRPr>
          </a:p>
        </p:txBody>
      </p:sp>
      <p:sp>
        <p:nvSpPr>
          <p:cNvPr id="8" name="Rectangle 7"/>
          <p:cNvSpPr/>
          <p:nvPr/>
        </p:nvSpPr>
        <p:spPr>
          <a:xfrm>
            <a:off x="4034405" y="2725719"/>
            <a:ext cx="4148893" cy="646331"/>
          </a:xfrm>
          <a:prstGeom prst="rect">
            <a:avLst/>
          </a:prstGeom>
        </p:spPr>
        <p:txBody>
          <a:bodyPr wrap="none">
            <a:spAutoFit/>
          </a:bodyPr>
          <a:lstStyle/>
          <a:p>
            <a:r>
              <a:rPr lang="en-US" dirty="0" smtClean="0">
                <a:latin typeface="Bookman Old Style" pitchFamily="18" charset="0"/>
              </a:rPr>
              <a:t>Where </a:t>
            </a:r>
            <a:r>
              <a:rPr lang="en-US" i="1" dirty="0" smtClean="0">
                <a:latin typeface="Bookman Old Style" pitchFamily="18" charset="0"/>
              </a:rPr>
              <a:t>N</a:t>
            </a:r>
            <a:r>
              <a:rPr lang="en-US" dirty="0" smtClean="0">
                <a:latin typeface="Bookman Old Style" pitchFamily="18" charset="0"/>
              </a:rPr>
              <a:t> is the number of samples </a:t>
            </a:r>
          </a:p>
          <a:p>
            <a:r>
              <a:rPr lang="en-US" dirty="0" smtClean="0">
                <a:latin typeface="Bookman Old Style" pitchFamily="18" charset="0"/>
              </a:rPr>
              <a:t>we are testing against. </a:t>
            </a:r>
            <a:endParaRPr lang="en-US" dirty="0">
              <a:latin typeface="Bookman Old Style" pitchFamily="18" charset="0"/>
            </a:endParaRPr>
          </a:p>
        </p:txBody>
      </p:sp>
      <p:sp>
        <p:nvSpPr>
          <p:cNvPr id="9" name="Rectangle 8"/>
          <p:cNvSpPr/>
          <p:nvPr/>
        </p:nvSpPr>
        <p:spPr>
          <a:xfrm>
            <a:off x="373039" y="4240115"/>
            <a:ext cx="9999260" cy="2308324"/>
          </a:xfrm>
          <a:prstGeom prst="rect">
            <a:avLst/>
          </a:prstGeom>
          <a:ln>
            <a:solidFill>
              <a:schemeClr val="accent6">
                <a:lumMod val="75000"/>
              </a:schemeClr>
            </a:solidFill>
          </a:ln>
        </p:spPr>
        <p:txBody>
          <a:bodyPr wrap="square">
            <a:spAutoFit/>
          </a:bodyPr>
          <a:lstStyle/>
          <a:p>
            <a:r>
              <a:rPr lang="en-US" b="1" dirty="0" smtClean="0">
                <a:latin typeface="Bookman Old Style" pitchFamily="18" charset="0"/>
              </a:rPr>
              <a:t>Advantage of L2 loss</a:t>
            </a:r>
          </a:p>
          <a:p>
            <a:pPr marL="914400" lvl="1" indent="-457200">
              <a:buFont typeface="+mj-lt"/>
              <a:buAutoNum type="arabicPeriod"/>
            </a:pPr>
            <a:r>
              <a:rPr lang="en-US" dirty="0" smtClean="0">
                <a:latin typeface="Bookman Old Style" pitchFamily="18" charset="0"/>
              </a:rPr>
              <a:t>Easy to interpret.</a:t>
            </a:r>
          </a:p>
          <a:p>
            <a:pPr marL="914400" lvl="1" indent="-457200">
              <a:buFont typeface="+mj-lt"/>
              <a:buAutoNum type="arabicPeriod"/>
            </a:pPr>
            <a:r>
              <a:rPr lang="en-US" dirty="0" smtClean="0">
                <a:latin typeface="Bookman Old Style" pitchFamily="18" charset="0"/>
              </a:rPr>
              <a:t>Always differential because of the square.</a:t>
            </a:r>
          </a:p>
          <a:p>
            <a:pPr marL="914400" lvl="1" indent="-457200">
              <a:buFont typeface="+mj-lt"/>
              <a:buAutoNum type="arabicPeriod"/>
            </a:pPr>
            <a:r>
              <a:rPr lang="en-US" dirty="0" smtClean="0">
                <a:latin typeface="Bookman Old Style" pitchFamily="18" charset="0"/>
              </a:rPr>
              <a:t>Only one local minima.</a:t>
            </a:r>
          </a:p>
          <a:p>
            <a:r>
              <a:rPr lang="en-US" b="1" dirty="0" smtClean="0">
                <a:latin typeface="Bookman Old Style" pitchFamily="18" charset="0"/>
              </a:rPr>
              <a:t>Disadvantage of L2 loss</a:t>
            </a:r>
          </a:p>
          <a:p>
            <a:pPr marL="914400" lvl="1" indent="-457200">
              <a:buFont typeface="+mj-lt"/>
              <a:buAutoNum type="arabicPeriod"/>
            </a:pPr>
            <a:r>
              <a:rPr lang="en-US" dirty="0" smtClean="0">
                <a:latin typeface="Bookman Old Style" pitchFamily="18" charset="0"/>
              </a:rPr>
              <a:t>Error unit in the square. because the unit in the square is not understood properly.</a:t>
            </a:r>
          </a:p>
          <a:p>
            <a:pPr marL="914400" lvl="1" indent="-457200">
              <a:buFont typeface="+mj-lt"/>
              <a:buAutoNum type="arabicPeriod"/>
            </a:pPr>
            <a:r>
              <a:rPr lang="en-US" dirty="0" smtClean="0">
                <a:latin typeface="Bookman Old Style" pitchFamily="18" charset="0"/>
              </a:rPr>
              <a:t>Not robust to outlier</a:t>
            </a:r>
            <a:endParaRPr lang="en-US" dirty="0">
              <a:latin typeface="Bookman Old Style"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41</a:t>
            </a:fld>
            <a:endParaRPr lang="en-US"/>
          </a:p>
        </p:txBody>
      </p:sp>
      <p:sp>
        <p:nvSpPr>
          <p:cNvPr id="4" name="Rectangle 3"/>
          <p:cNvSpPr/>
          <p:nvPr/>
        </p:nvSpPr>
        <p:spPr>
          <a:xfrm>
            <a:off x="481461" y="419247"/>
            <a:ext cx="4147289" cy="430887"/>
          </a:xfrm>
          <a:prstGeom prst="rect">
            <a:avLst/>
          </a:prstGeom>
          <a:ln w="38100">
            <a:solidFill>
              <a:schemeClr val="accent6">
                <a:lumMod val="75000"/>
              </a:schemeClr>
            </a:solidFill>
          </a:ln>
        </p:spPr>
        <p:txBody>
          <a:bodyPr wrap="none">
            <a:spAutoFit/>
          </a:bodyPr>
          <a:lstStyle/>
          <a:p>
            <a:pPr marL="0" indent="0" algn="just">
              <a:buNone/>
            </a:pPr>
            <a:r>
              <a:rPr lang="en-US" sz="2200" b="1" u="sng" dirty="0" smtClean="0">
                <a:latin typeface="Bookman Old Style" pitchFamily="18" charset="0"/>
              </a:rPr>
              <a:t>Mean Absolute Error (MAE)</a:t>
            </a:r>
            <a:endParaRPr lang="en-US" sz="2200" b="1" u="sng" dirty="0">
              <a:latin typeface="Bookman Old Style" pitchFamily="18" charset="0"/>
            </a:endParaRPr>
          </a:p>
        </p:txBody>
      </p:sp>
      <p:sp>
        <p:nvSpPr>
          <p:cNvPr id="5" name="Rectangle 4"/>
          <p:cNvSpPr/>
          <p:nvPr/>
        </p:nvSpPr>
        <p:spPr>
          <a:xfrm>
            <a:off x="454925" y="986388"/>
            <a:ext cx="6096000" cy="2554545"/>
          </a:xfrm>
          <a:prstGeom prst="rect">
            <a:avLst/>
          </a:prstGeom>
          <a:ln>
            <a:solidFill>
              <a:schemeClr val="accent6">
                <a:lumMod val="75000"/>
              </a:schemeClr>
            </a:solidFill>
          </a:ln>
        </p:spPr>
        <p:txBody>
          <a:bodyPr>
            <a:spAutoFit/>
          </a:bodyPr>
          <a:lstStyle/>
          <a:p>
            <a:pPr marL="342900" indent="-342900" algn="just">
              <a:buFont typeface="Arial" pitchFamily="34" charset="0"/>
              <a:buChar char="•"/>
            </a:pPr>
            <a:r>
              <a:rPr lang="en-US" sz="2000" dirty="0" smtClean="0">
                <a:latin typeface="Bookman Old Style" pitchFamily="18" charset="0"/>
              </a:rPr>
              <a:t>To calculate the MAE, take the difference between model’s predictions and the ground truth, apply the absolute value to that difference, and then average it out across the whole dataset.</a:t>
            </a:r>
          </a:p>
          <a:p>
            <a:pPr marL="342900" indent="-342900" algn="just">
              <a:buFont typeface="Arial" pitchFamily="34" charset="0"/>
              <a:buChar char="•"/>
            </a:pPr>
            <a:r>
              <a:rPr lang="en-US" sz="2000" dirty="0" smtClean="0">
                <a:latin typeface="Bookman Old Style" pitchFamily="18" charset="0"/>
              </a:rPr>
              <a:t>The MAE, like the MSE, will never be negative since in this case we are always taking the absolute value of the errors.</a:t>
            </a:r>
            <a:endParaRPr lang="en-US" sz="2000" dirty="0">
              <a:latin typeface="Bookman Old Style" pitchFamily="18" charset="0"/>
            </a:endParaRPr>
          </a:p>
        </p:txBody>
      </p:sp>
      <p:pic>
        <p:nvPicPr>
          <p:cNvPr id="6" name="Picture 2" descr="Image result for mean absolute error">
            <a:extLst>
              <a:ext uri="{FF2B5EF4-FFF2-40B4-BE49-F238E27FC236}">
                <a16:creationId xmlns="" xmlns:a16="http://schemas.microsoft.com/office/drawing/2014/main" id="{C8B37010-0BA3-4BE9-BBEF-23D7346E9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19" y="3822451"/>
            <a:ext cx="3000375" cy="857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431809" y="5020059"/>
            <a:ext cx="6346209" cy="954107"/>
          </a:xfrm>
          <a:prstGeom prst="rect">
            <a:avLst/>
          </a:prstGeom>
          <a:ln>
            <a:solidFill>
              <a:schemeClr val="accent6">
                <a:lumMod val="75000"/>
              </a:schemeClr>
            </a:solidFill>
          </a:ln>
        </p:spPr>
        <p:txBody>
          <a:bodyPr wrap="square">
            <a:spAutoFit/>
          </a:bodyPr>
          <a:lstStyle/>
          <a:p>
            <a:r>
              <a:rPr lang="en-US" sz="2000" b="1" dirty="0" smtClean="0">
                <a:latin typeface="Bookman Old Style" pitchFamily="18" charset="0"/>
              </a:rPr>
              <a:t>Disadvantage</a:t>
            </a:r>
          </a:p>
          <a:p>
            <a:pPr marL="342900" indent="-342900" algn="just"/>
            <a:r>
              <a:rPr lang="en-US" dirty="0" smtClean="0">
                <a:latin typeface="Bookman Old Style" pitchFamily="18" charset="0"/>
              </a:rPr>
              <a:t>Graph, not differential. we can not use gradient</a:t>
            </a:r>
          </a:p>
          <a:p>
            <a:pPr marL="342900" indent="-342900" algn="just"/>
            <a:r>
              <a:rPr lang="en-US" dirty="0" smtClean="0">
                <a:latin typeface="Bookman Old Style" pitchFamily="18" charset="0"/>
              </a:rPr>
              <a:t>descent directly, then we can </a:t>
            </a:r>
            <a:r>
              <a:rPr lang="en-US" dirty="0" err="1" smtClean="0">
                <a:latin typeface="Bookman Old Style" pitchFamily="18" charset="0"/>
              </a:rPr>
              <a:t>subgradient</a:t>
            </a:r>
            <a:r>
              <a:rPr lang="en-US" dirty="0" smtClean="0">
                <a:latin typeface="Bookman Old Style" pitchFamily="18" charset="0"/>
              </a:rPr>
              <a:t>  calculation.</a:t>
            </a:r>
            <a:endParaRPr lang="en-US" dirty="0">
              <a:latin typeface="Bookman Old Style" pitchFamily="18" charset="0"/>
            </a:endParaRPr>
          </a:p>
        </p:txBody>
      </p:sp>
      <p:sp>
        <p:nvSpPr>
          <p:cNvPr id="8" name="Rectangle 7"/>
          <p:cNvSpPr/>
          <p:nvPr/>
        </p:nvSpPr>
        <p:spPr>
          <a:xfrm>
            <a:off x="318447" y="5026125"/>
            <a:ext cx="5031475" cy="1200329"/>
          </a:xfrm>
          <a:prstGeom prst="rect">
            <a:avLst/>
          </a:prstGeom>
          <a:ln>
            <a:solidFill>
              <a:schemeClr val="accent6">
                <a:lumMod val="75000"/>
              </a:schemeClr>
            </a:solidFill>
          </a:ln>
        </p:spPr>
        <p:txBody>
          <a:bodyPr wrap="square">
            <a:spAutoFit/>
          </a:bodyPr>
          <a:lstStyle/>
          <a:p>
            <a:r>
              <a:rPr lang="en-US" b="1" dirty="0" smtClean="0">
                <a:latin typeface="Bookman Old Style" pitchFamily="18" charset="0"/>
              </a:rPr>
              <a:t>Advantage</a:t>
            </a:r>
          </a:p>
          <a:p>
            <a:r>
              <a:rPr lang="en-US" dirty="0" smtClean="0">
                <a:latin typeface="Bookman Old Style" pitchFamily="18" charset="0"/>
              </a:rPr>
              <a:t>1. Intuitive and easy</a:t>
            </a:r>
          </a:p>
          <a:p>
            <a:r>
              <a:rPr lang="en-US" dirty="0" smtClean="0">
                <a:latin typeface="Bookman Old Style" pitchFamily="18" charset="0"/>
              </a:rPr>
              <a:t>2. Error Unit Same as the output column.</a:t>
            </a:r>
          </a:p>
          <a:p>
            <a:r>
              <a:rPr lang="en-US" dirty="0" smtClean="0">
                <a:latin typeface="Bookman Old Style" pitchFamily="18" charset="0"/>
              </a:rPr>
              <a:t>3. Robust to outlier</a:t>
            </a:r>
          </a:p>
        </p:txBody>
      </p:sp>
      <p:pic>
        <p:nvPicPr>
          <p:cNvPr id="68610" name="Picture 2" descr="Loss curve&amp;nbsp;| insideAIML"/>
          <p:cNvPicPr>
            <a:picLocks noChangeAspect="1" noChangeArrowheads="1"/>
          </p:cNvPicPr>
          <p:nvPr/>
        </p:nvPicPr>
        <p:blipFill>
          <a:blip r:embed="rId3"/>
          <a:srcRect l="9095" r="9419"/>
          <a:stretch>
            <a:fillRect/>
          </a:stretch>
        </p:blipFill>
        <p:spPr bwMode="auto">
          <a:xfrm>
            <a:off x="6626690" y="1155533"/>
            <a:ext cx="5164975" cy="347105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42</a:t>
            </a:fld>
            <a:endParaRPr lang="en-US"/>
          </a:p>
        </p:txBody>
      </p:sp>
      <p:sp>
        <p:nvSpPr>
          <p:cNvPr id="4" name="Rectangle 3"/>
          <p:cNvSpPr/>
          <p:nvPr/>
        </p:nvSpPr>
        <p:spPr>
          <a:xfrm>
            <a:off x="488411" y="473839"/>
            <a:ext cx="1811714" cy="430887"/>
          </a:xfrm>
          <a:prstGeom prst="rect">
            <a:avLst/>
          </a:prstGeom>
          <a:ln>
            <a:solidFill>
              <a:schemeClr val="accent6">
                <a:lumMod val="75000"/>
              </a:schemeClr>
            </a:solidFill>
          </a:ln>
        </p:spPr>
        <p:txBody>
          <a:bodyPr wrap="none">
            <a:spAutoFit/>
          </a:bodyPr>
          <a:lstStyle/>
          <a:p>
            <a:pPr marL="0" indent="0" algn="just">
              <a:buNone/>
            </a:pPr>
            <a:r>
              <a:rPr lang="en-US" sz="2200" b="1" u="sng" dirty="0" smtClean="0">
                <a:latin typeface="Bookman Old Style" pitchFamily="18" charset="0"/>
              </a:rPr>
              <a:t>Huber Loss</a:t>
            </a:r>
            <a:endParaRPr lang="en-US" sz="2200" b="1" u="sng" dirty="0">
              <a:latin typeface="Bookman Old Style" pitchFamily="18" charset="0"/>
            </a:endParaRPr>
          </a:p>
        </p:txBody>
      </p:sp>
      <p:sp>
        <p:nvSpPr>
          <p:cNvPr id="5" name="Rectangle 4"/>
          <p:cNvSpPr/>
          <p:nvPr/>
        </p:nvSpPr>
        <p:spPr>
          <a:xfrm>
            <a:off x="482221" y="1179478"/>
            <a:ext cx="11227558" cy="707886"/>
          </a:xfrm>
          <a:prstGeom prst="rect">
            <a:avLst/>
          </a:prstGeom>
          <a:ln>
            <a:solidFill>
              <a:schemeClr val="accent6">
                <a:lumMod val="75000"/>
              </a:schemeClr>
            </a:solidFill>
          </a:ln>
        </p:spPr>
        <p:txBody>
          <a:bodyPr wrap="square">
            <a:spAutoFit/>
          </a:bodyPr>
          <a:lstStyle/>
          <a:p>
            <a:pPr algn="just"/>
            <a:r>
              <a:rPr lang="en-US" sz="2000" dirty="0" smtClean="0">
                <a:latin typeface="Bookman Old Style" pitchFamily="18" charset="0"/>
              </a:rPr>
              <a:t>In statistics, the Huber loss is a loss function used in robust regression, that is less sensitive to outliers in data than the squared error loss.</a:t>
            </a:r>
            <a:endParaRPr lang="en-IN" sz="2000" dirty="0">
              <a:latin typeface="Bookman Old Style" pitchFamily="18" charset="0"/>
            </a:endParaRPr>
          </a:p>
        </p:txBody>
      </p:sp>
      <p:pic>
        <p:nvPicPr>
          <p:cNvPr id="6" name="Picture 2" descr="Huber Loss">
            <a:extLst>
              <a:ext uri="{FF2B5EF4-FFF2-40B4-BE49-F238E27FC236}">
                <a16:creationId xmlns="" xmlns:a16="http://schemas.microsoft.com/office/drawing/2014/main" id="{4B665962-01B7-40BE-BD80-7428C9E60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14" y="2250777"/>
            <a:ext cx="5438775" cy="1866900"/>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2439C0D3-34C2-48EB-A230-E2EC4E74FEF3}"/>
              </a:ext>
            </a:extLst>
          </p:cNvPr>
          <p:cNvSpPr txBox="1"/>
          <p:nvPr/>
        </p:nvSpPr>
        <p:spPr>
          <a:xfrm>
            <a:off x="409433" y="5228255"/>
            <a:ext cx="11313994" cy="1231106"/>
          </a:xfrm>
          <a:prstGeom prst="rect">
            <a:avLst/>
          </a:prstGeom>
          <a:noFill/>
          <a:ln>
            <a:solidFill>
              <a:schemeClr val="accent6">
                <a:lumMod val="75000"/>
              </a:schemeClr>
            </a:solidFill>
          </a:ln>
        </p:spPr>
        <p:txBody>
          <a:bodyPr wrap="square">
            <a:spAutoFit/>
          </a:bodyPr>
          <a:lstStyle/>
          <a:p>
            <a:pPr algn="just"/>
            <a:r>
              <a:rPr lang="en-US" sz="2000" b="0" i="0" dirty="0">
                <a:solidFill>
                  <a:srgbClr val="222222"/>
                </a:solidFill>
                <a:effectLst/>
                <a:latin typeface="Bookman Old Style" pitchFamily="18" charset="0"/>
              </a:rPr>
              <a:t>n </a:t>
            </a:r>
            <a:r>
              <a:rPr lang="en-US" b="0" i="0" dirty="0">
                <a:solidFill>
                  <a:srgbClr val="222222"/>
                </a:solidFill>
                <a:effectLst/>
                <a:latin typeface="Bookman Old Style" pitchFamily="18" charset="0"/>
              </a:rPr>
              <a:t>– the number of data points.</a:t>
            </a:r>
          </a:p>
          <a:p>
            <a:pPr algn="just"/>
            <a:r>
              <a:rPr lang="en-US" b="0" i="0" dirty="0">
                <a:solidFill>
                  <a:srgbClr val="222222"/>
                </a:solidFill>
                <a:effectLst/>
                <a:latin typeface="Bookman Old Style" pitchFamily="18" charset="0"/>
              </a:rPr>
              <a:t>y – the actual value of the data point. Also known as true value.</a:t>
            </a:r>
          </a:p>
          <a:p>
            <a:pPr algn="just"/>
            <a:r>
              <a:rPr lang="en-US" b="0" i="0" dirty="0">
                <a:solidFill>
                  <a:srgbClr val="222222"/>
                </a:solidFill>
                <a:effectLst/>
                <a:latin typeface="Bookman Old Style" pitchFamily="18" charset="0"/>
              </a:rPr>
              <a:t>ŷ – the predicted value of the data point. This value is returned by the model.</a:t>
            </a:r>
          </a:p>
          <a:p>
            <a:pPr algn="just"/>
            <a:r>
              <a:rPr lang="en-US" b="0" i="0" dirty="0">
                <a:solidFill>
                  <a:srgbClr val="222222"/>
                </a:solidFill>
                <a:effectLst/>
                <a:latin typeface="Bookman Old Style" pitchFamily="18" charset="0"/>
              </a:rPr>
              <a:t>δ – defines the point where the Huber loss function transitions from a quadratic to linear</a:t>
            </a:r>
          </a:p>
        </p:txBody>
      </p:sp>
      <p:pic>
        <p:nvPicPr>
          <p:cNvPr id="69634" name="Picture 2" descr="https://upload.wikimedia.org/wikipedia/commons/thumb/c/cc/Huber_loss.svg/300px-Huber_loss.svg.png"/>
          <p:cNvPicPr>
            <a:picLocks noChangeAspect="1" noChangeArrowheads="1"/>
          </p:cNvPicPr>
          <p:nvPr/>
        </p:nvPicPr>
        <p:blipFill>
          <a:blip r:embed="rId3"/>
          <a:srcRect l="8937" t="7774" r="7298" b="5077"/>
          <a:stretch>
            <a:fillRect/>
          </a:stretch>
        </p:blipFill>
        <p:spPr bwMode="auto">
          <a:xfrm>
            <a:off x="7861110" y="2183642"/>
            <a:ext cx="3603009" cy="2811439"/>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43</a:t>
            </a:fld>
            <a:endParaRPr lang="en-US"/>
          </a:p>
        </p:txBody>
      </p:sp>
      <p:sp>
        <p:nvSpPr>
          <p:cNvPr id="4" name="Rectangle 3"/>
          <p:cNvSpPr/>
          <p:nvPr/>
        </p:nvSpPr>
        <p:spPr>
          <a:xfrm>
            <a:off x="386687" y="4052248"/>
            <a:ext cx="9466997" cy="2246769"/>
          </a:xfrm>
          <a:prstGeom prst="rect">
            <a:avLst/>
          </a:prstGeom>
          <a:ln>
            <a:solidFill>
              <a:schemeClr val="accent6">
                <a:lumMod val="75000"/>
              </a:schemeClr>
            </a:solidFill>
          </a:ln>
        </p:spPr>
        <p:txBody>
          <a:bodyPr wrap="square">
            <a:spAutoFit/>
          </a:bodyPr>
          <a:lstStyle/>
          <a:p>
            <a:r>
              <a:rPr lang="en-US" sz="2000" b="1" dirty="0" smtClean="0">
                <a:solidFill>
                  <a:srgbClr val="222222"/>
                </a:solidFill>
                <a:latin typeface="Bookman Old Style" pitchFamily="18" charset="0"/>
              </a:rPr>
              <a:t>Advantage</a:t>
            </a:r>
          </a:p>
          <a:p>
            <a:pPr marL="914400" lvl="1" indent="-457200" algn="just">
              <a:buFont typeface="+mj-lt"/>
              <a:buAutoNum type="arabicPeriod"/>
            </a:pPr>
            <a:r>
              <a:rPr lang="en-US" sz="2000" dirty="0" smtClean="0">
                <a:solidFill>
                  <a:srgbClr val="222222"/>
                </a:solidFill>
                <a:latin typeface="Bookman Old Style" pitchFamily="18" charset="0"/>
              </a:rPr>
              <a:t>Robust to outlier</a:t>
            </a:r>
          </a:p>
          <a:p>
            <a:pPr marL="914400" lvl="1" indent="-457200" algn="just">
              <a:buFont typeface="+mj-lt"/>
              <a:buAutoNum type="arabicPeriod"/>
            </a:pPr>
            <a:r>
              <a:rPr lang="en-US" sz="2000" dirty="0" smtClean="0">
                <a:solidFill>
                  <a:srgbClr val="222222"/>
                </a:solidFill>
                <a:latin typeface="Bookman Old Style" pitchFamily="18" charset="0"/>
              </a:rPr>
              <a:t>It lies between MAE and MSE.</a:t>
            </a:r>
          </a:p>
          <a:p>
            <a:r>
              <a:rPr lang="en-US" sz="2000" b="1" dirty="0" smtClean="0">
                <a:solidFill>
                  <a:srgbClr val="222222"/>
                </a:solidFill>
                <a:latin typeface="Bookman Old Style" pitchFamily="18" charset="0"/>
              </a:rPr>
              <a:t>Disadvantage</a:t>
            </a:r>
          </a:p>
          <a:p>
            <a:pPr marL="914400" lvl="1" indent="-457200" algn="just">
              <a:buFont typeface="+mj-lt"/>
              <a:buAutoNum type="arabicPeriod"/>
            </a:pPr>
            <a:r>
              <a:rPr lang="en-US" sz="2000" dirty="0" smtClean="0">
                <a:solidFill>
                  <a:srgbClr val="222222"/>
                </a:solidFill>
                <a:latin typeface="Bookman Old Style" pitchFamily="18" charset="0"/>
              </a:rPr>
              <a:t>Its main disadvantage is the associated complexity. In order to maximize model accuracy, the hyper-parameter δ will also need to be optimized which increases the training requirements</a:t>
            </a:r>
            <a:endParaRPr lang="en-US" sz="2000" dirty="0">
              <a:solidFill>
                <a:srgbClr val="222222"/>
              </a:solidFill>
              <a:latin typeface="Bookman Old Style" pitchFamily="18" charset="0"/>
            </a:endParaRPr>
          </a:p>
        </p:txBody>
      </p:sp>
      <p:sp>
        <p:nvSpPr>
          <p:cNvPr id="5" name="Rectangle 4"/>
          <p:cNvSpPr/>
          <p:nvPr/>
        </p:nvSpPr>
        <p:spPr>
          <a:xfrm>
            <a:off x="400333" y="560780"/>
            <a:ext cx="7474425" cy="2554545"/>
          </a:xfrm>
          <a:prstGeom prst="rect">
            <a:avLst/>
          </a:prstGeom>
          <a:ln>
            <a:solidFill>
              <a:schemeClr val="accent6">
                <a:lumMod val="75000"/>
              </a:schemeClr>
            </a:solidFill>
          </a:ln>
        </p:spPr>
        <p:txBody>
          <a:bodyPr wrap="square">
            <a:spAutoFit/>
          </a:bodyPr>
          <a:lstStyle/>
          <a:p>
            <a:r>
              <a:rPr lang="en-US" sz="2000" b="1" dirty="0" smtClean="0">
                <a:latin typeface="Bookman Old Style" pitchFamily="18" charset="0"/>
              </a:rPr>
              <a:t>Huber loss combines the best features of MSE and AE:</a:t>
            </a:r>
          </a:p>
          <a:p>
            <a:r>
              <a:rPr lang="en-US" sz="2000" dirty="0" smtClean="0">
                <a:latin typeface="Bookman Old Style" pitchFamily="18" charset="0"/>
              </a:rPr>
              <a:t>	- like MSE for small errors.</a:t>
            </a:r>
          </a:p>
          <a:p>
            <a:r>
              <a:rPr lang="en-US" sz="2000" dirty="0" smtClean="0">
                <a:latin typeface="Bookman Old Style" pitchFamily="18" charset="0"/>
              </a:rPr>
              <a:t>	- like AE otherwise.</a:t>
            </a:r>
          </a:p>
          <a:p>
            <a:r>
              <a:rPr lang="en-US" sz="2000" dirty="0" smtClean="0">
                <a:latin typeface="Bookman Old Style" pitchFamily="18" charset="0"/>
              </a:rPr>
              <a:t>	- This avoids over-shooting:</a:t>
            </a:r>
          </a:p>
          <a:p>
            <a:r>
              <a:rPr lang="en-US" sz="2000" dirty="0" smtClean="0">
                <a:latin typeface="Bookman Old Style" pitchFamily="18" charset="0"/>
              </a:rPr>
              <a:t>- MSE has a </a:t>
            </a:r>
            <a:r>
              <a:rPr lang="en-US" sz="2000" b="1" dirty="0" smtClean="0">
                <a:latin typeface="Bookman Old Style" pitchFamily="18" charset="0"/>
              </a:rPr>
              <a:t>very steep gradient when the error is large (i.e. for outliers) because </a:t>
            </a:r>
            <a:r>
              <a:rPr lang="en-US" sz="2000" dirty="0" smtClean="0">
                <a:latin typeface="Bookman Old Style" pitchFamily="18" charset="0"/>
              </a:rPr>
              <a:t>of its quadratic form.</a:t>
            </a:r>
          </a:p>
          <a:p>
            <a:r>
              <a:rPr lang="en-US" sz="2000" dirty="0" smtClean="0">
                <a:latin typeface="Bookman Old Style" pitchFamily="18" charset="0"/>
              </a:rPr>
              <a:t>- AE has a </a:t>
            </a:r>
            <a:r>
              <a:rPr lang="en-US" sz="2000" b="1" dirty="0" smtClean="0">
                <a:latin typeface="Bookman Old Style" pitchFamily="18" charset="0"/>
              </a:rPr>
              <a:t>steep gradient when the error is small because it </a:t>
            </a:r>
            <a:r>
              <a:rPr lang="en-US" sz="2000" dirty="0" smtClean="0">
                <a:latin typeface="Bookman Old Style" pitchFamily="18" charset="0"/>
              </a:rPr>
              <a:t>doesn’t have a ‘flat’ bottom.</a:t>
            </a:r>
            <a:endParaRPr lang="en-US" sz="2000" dirty="0">
              <a:latin typeface="Bookman Old Style" pitchFamily="18" charset="0"/>
            </a:endParaRPr>
          </a:p>
        </p:txBody>
      </p:sp>
      <p:pic>
        <p:nvPicPr>
          <p:cNvPr id="6" name="Picture 2" descr="https://upload.wikimedia.org/wikipedia/commons/thumb/c/cc/Huber_loss.svg/300px-Huber_loss.svg.png"/>
          <p:cNvPicPr>
            <a:picLocks noChangeAspect="1" noChangeArrowheads="1"/>
          </p:cNvPicPr>
          <p:nvPr/>
        </p:nvPicPr>
        <p:blipFill>
          <a:blip r:embed="rId2"/>
          <a:srcRect/>
          <a:stretch>
            <a:fillRect/>
          </a:stretch>
        </p:blipFill>
        <p:spPr bwMode="auto">
          <a:xfrm>
            <a:off x="8013511" y="936578"/>
            <a:ext cx="3846393" cy="2884795"/>
          </a:xfrm>
          <a:prstGeom prst="rect">
            <a:avLst/>
          </a:prstGeom>
          <a:noFill/>
          <a:ln>
            <a:solidFill>
              <a:schemeClr val="accent6">
                <a:lumMod val="75000"/>
              </a:schemeClr>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44</a:t>
            </a:fld>
            <a:endParaRPr lang="en-US"/>
          </a:p>
        </p:txBody>
      </p:sp>
      <p:sp>
        <p:nvSpPr>
          <p:cNvPr id="4" name="Rectangle 3"/>
          <p:cNvSpPr/>
          <p:nvPr/>
        </p:nvSpPr>
        <p:spPr>
          <a:xfrm>
            <a:off x="398811" y="1142580"/>
            <a:ext cx="3273653" cy="461665"/>
          </a:xfrm>
          <a:prstGeom prst="rect">
            <a:avLst/>
          </a:prstGeom>
          <a:ln>
            <a:solidFill>
              <a:schemeClr val="accent6">
                <a:lumMod val="75000"/>
              </a:schemeClr>
            </a:solidFill>
          </a:ln>
        </p:spPr>
        <p:txBody>
          <a:bodyPr wrap="none">
            <a:spAutoFit/>
          </a:bodyPr>
          <a:lstStyle/>
          <a:p>
            <a:r>
              <a:rPr lang="en-US" sz="2400" b="1" dirty="0" smtClean="0">
                <a:latin typeface="Bookman Old Style" pitchFamily="18" charset="0"/>
              </a:rPr>
              <a:t>Cross Entropy Loss</a:t>
            </a:r>
            <a:endParaRPr lang="en-US" sz="2400" b="1" dirty="0">
              <a:latin typeface="Bookman Old Style" pitchFamily="18" charset="0"/>
            </a:endParaRPr>
          </a:p>
        </p:txBody>
      </p:sp>
      <p:sp>
        <p:nvSpPr>
          <p:cNvPr id="72705" name="Rectangle 1"/>
          <p:cNvSpPr>
            <a:spLocks noChangeArrowheads="1"/>
          </p:cNvSpPr>
          <p:nvPr/>
        </p:nvSpPr>
        <p:spPr bwMode="auto">
          <a:xfrm>
            <a:off x="395784" y="1842448"/>
            <a:ext cx="10331355" cy="2062103"/>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Bookman Old Style" pitchFamily="18" charset="0"/>
                <a:ea typeface="Calibri" pitchFamily="34" charset="0"/>
                <a:cs typeface="Times New Roman" pitchFamily="18" charset="0"/>
              </a:rPr>
              <a:t>Used when the target output representation is probability Distribution</a:t>
            </a:r>
            <a:endParaRPr kumimoji="0" lang="en-US" sz="2000" b="1" i="0" u="none" strike="noStrike" cap="none" normalizeH="0" baseline="0" dirty="0" smtClean="0">
              <a:ln>
                <a:noFill/>
              </a:ln>
              <a:solidFill>
                <a:schemeClr val="tx1"/>
              </a:solidFill>
              <a:effectLst/>
              <a:latin typeface="Bookman Old Style" pitchFamily="18" charset="0"/>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itchFamily="34" charset="0"/>
              <a:buChar char="•"/>
              <a:tabLst/>
            </a:pPr>
            <a:r>
              <a:rPr lang="en-US" dirty="0" smtClean="0">
                <a:latin typeface="Bookman Old Style" pitchFamily="18" charset="0"/>
              </a:rPr>
              <a:t>e.g., a single output unit that indicates the classification decision (yes, no) for an input</a:t>
            </a:r>
          </a:p>
          <a:p>
            <a:pPr marL="457200" marR="0" lvl="0" indent="-457200" algn="l" defTabSz="914400" rtl="0" eaLnBrk="0" fontAlgn="base" latinLnBrk="0" hangingPunct="0">
              <a:lnSpc>
                <a:spcPct val="100000"/>
              </a:lnSpc>
              <a:spcBef>
                <a:spcPct val="0"/>
              </a:spcBef>
              <a:spcAft>
                <a:spcPct val="0"/>
              </a:spcAft>
              <a:buClrTx/>
              <a:buSzTx/>
              <a:buFont typeface="Arial" pitchFamily="34" charset="0"/>
              <a:buChar char="•"/>
              <a:tabLst/>
            </a:pPr>
            <a:r>
              <a:rPr lang="en-US" dirty="0" smtClean="0">
                <a:latin typeface="Bookman Old Style" pitchFamily="18" charset="0"/>
              </a:rPr>
              <a:t>output y</a:t>
            </a:r>
            <a:r>
              <a:rPr lang="en-US" dirty="0" smtClean="0">
                <a:latin typeface="Bookman Old Style" pitchFamily="18" charset="0"/>
                <a:sym typeface="Symbol" pitchFamily="18" charset="2"/>
              </a:rPr>
              <a:t></a:t>
            </a:r>
            <a:r>
              <a:rPr lang="en-US" dirty="0" smtClean="0">
                <a:latin typeface="Bookman Old Style" pitchFamily="18" charset="0"/>
              </a:rPr>
              <a:t>[0, 1] denotes Bernoulli likelihood of class membership</a:t>
            </a:r>
            <a:endParaRPr lang="en-US" dirty="0" smtClean="0">
              <a:latin typeface="Bookman Old Style" pitchFamily="18" charset="0"/>
              <a:sym typeface="Symbol" pitchFamily="18" charset="2"/>
            </a:endParaRPr>
          </a:p>
          <a:p>
            <a:pPr marL="457200" marR="0" lvl="0" indent="-457200" algn="l" defTabSz="914400" rtl="0" eaLnBrk="0" fontAlgn="base" latinLnBrk="0" hangingPunct="0">
              <a:lnSpc>
                <a:spcPct val="100000"/>
              </a:lnSpc>
              <a:spcBef>
                <a:spcPct val="0"/>
              </a:spcBef>
              <a:spcAft>
                <a:spcPct val="0"/>
              </a:spcAft>
              <a:buClrTx/>
              <a:buSzTx/>
              <a:buFont typeface="Arial" pitchFamily="34" charset="0"/>
              <a:buChar char="•"/>
              <a:tabLst/>
            </a:pPr>
            <a:r>
              <a:rPr lang="en-US" dirty="0" smtClean="0">
                <a:latin typeface="Bookman Old Style" pitchFamily="18" charset="0"/>
                <a:sym typeface="Symbol" pitchFamily="18" charset="2"/>
              </a:rPr>
              <a:t>Target indicates true class probability.</a:t>
            </a:r>
          </a:p>
          <a:p>
            <a:pPr marL="457200" marR="0" lvl="0" indent="-457200" algn="l" defTabSz="914400" rtl="0" eaLnBrk="0" fontAlgn="base" latinLnBrk="0" hangingPunct="0">
              <a:lnSpc>
                <a:spcPct val="100000"/>
              </a:lnSpc>
              <a:spcBef>
                <a:spcPct val="0"/>
              </a:spcBef>
              <a:spcAft>
                <a:spcPct val="0"/>
              </a:spcAft>
              <a:buClrTx/>
              <a:buSzTx/>
              <a:buFont typeface="Arial" pitchFamily="34" charset="0"/>
              <a:buChar char="•"/>
              <a:tabLst/>
            </a:pPr>
            <a:r>
              <a:rPr lang="en-US" dirty="0" smtClean="0">
                <a:latin typeface="Bookman Old Style" pitchFamily="18" charset="0"/>
                <a:sym typeface="Symbol" pitchFamily="18" charset="2"/>
              </a:rPr>
              <a:t>Cross Entropy Measures distance in bits from predicted distribution to target distribution.</a:t>
            </a:r>
          </a:p>
        </p:txBody>
      </p:sp>
      <p:sp>
        <p:nvSpPr>
          <p:cNvPr id="6" name="Rectangle 5"/>
          <p:cNvSpPr/>
          <p:nvPr/>
        </p:nvSpPr>
        <p:spPr>
          <a:xfrm>
            <a:off x="385700" y="446544"/>
            <a:ext cx="5460149"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Classification loss functions</a:t>
            </a:r>
            <a:endParaRPr lang="en-US" sz="2800" b="1" dirty="0">
              <a:latin typeface="Bookman Old Style" pitchFamily="18" charset="0"/>
            </a:endParaRPr>
          </a:p>
        </p:txBody>
      </p:sp>
      <p:sp>
        <p:nvSpPr>
          <p:cNvPr id="7" name="Rectangle 6"/>
          <p:cNvSpPr/>
          <p:nvPr/>
        </p:nvSpPr>
        <p:spPr>
          <a:xfrm>
            <a:off x="427629" y="4340817"/>
            <a:ext cx="6273422" cy="769441"/>
          </a:xfrm>
          <a:prstGeom prst="rect">
            <a:avLst/>
          </a:prstGeom>
          <a:ln>
            <a:solidFill>
              <a:schemeClr val="accent6">
                <a:lumMod val="75000"/>
              </a:schemeClr>
            </a:solidFill>
          </a:ln>
        </p:spPr>
        <p:txBody>
          <a:bodyPr wrap="square">
            <a:spAutoFit/>
          </a:bodyPr>
          <a:lstStyle/>
          <a:p>
            <a:pPr marL="800100" lvl="1" indent="-342900">
              <a:buFont typeface="+mj-lt"/>
              <a:buAutoNum type="arabicPeriod"/>
            </a:pPr>
            <a:r>
              <a:rPr lang="en-US" sz="2200" dirty="0" smtClean="0">
                <a:latin typeface="Bookman Old Style" pitchFamily="18" charset="0"/>
              </a:rPr>
              <a:t>Binary cross-entropy Loss or Log Loss</a:t>
            </a:r>
          </a:p>
          <a:p>
            <a:pPr marL="800100" lvl="1" indent="-342900">
              <a:buFont typeface="+mj-lt"/>
              <a:buAutoNum type="arabicPeriod"/>
            </a:pPr>
            <a:r>
              <a:rPr lang="en-US" sz="2200" dirty="0" smtClean="0">
                <a:latin typeface="Bookman Old Style" pitchFamily="18" charset="0"/>
              </a:rPr>
              <a:t>Categorical cross-entropy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45</a:t>
            </a:fld>
            <a:endParaRPr lang="en-US"/>
          </a:p>
        </p:txBody>
      </p:sp>
      <p:pic>
        <p:nvPicPr>
          <p:cNvPr id="69635" name="Picture 3"/>
          <p:cNvPicPr>
            <a:picLocks noChangeAspect="1" noChangeArrowheads="1"/>
          </p:cNvPicPr>
          <p:nvPr/>
        </p:nvPicPr>
        <p:blipFill>
          <a:blip r:embed="rId2"/>
          <a:srcRect/>
          <a:stretch>
            <a:fillRect/>
          </a:stretch>
        </p:blipFill>
        <p:spPr bwMode="auto">
          <a:xfrm>
            <a:off x="951078" y="1647397"/>
            <a:ext cx="9827188" cy="4412207"/>
          </a:xfrm>
          <a:prstGeom prst="rect">
            <a:avLst/>
          </a:prstGeom>
          <a:noFill/>
          <a:ln w="9525">
            <a:solidFill>
              <a:schemeClr val="accent6">
                <a:lumMod val="75000"/>
              </a:schemeClr>
            </a:solidFill>
            <a:miter lim="800000"/>
            <a:headEnd/>
            <a:tailEnd/>
          </a:ln>
          <a:effectLst/>
        </p:spPr>
      </p:pic>
      <p:sp>
        <p:nvSpPr>
          <p:cNvPr id="8" name="Rectangle 7"/>
          <p:cNvSpPr/>
          <p:nvPr/>
        </p:nvSpPr>
        <p:spPr>
          <a:xfrm>
            <a:off x="359302" y="992454"/>
            <a:ext cx="545053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Binary cross-entropy Loss/ Log loss</a:t>
            </a:r>
            <a:endParaRPr lang="en-US" sz="22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46</a:t>
            </a:fld>
            <a:endParaRPr lang="en-US"/>
          </a:p>
        </p:txBody>
      </p:sp>
      <p:pic>
        <p:nvPicPr>
          <p:cNvPr id="70658" name="Picture 2"/>
          <p:cNvPicPr>
            <a:picLocks noChangeAspect="1" noChangeArrowheads="1"/>
          </p:cNvPicPr>
          <p:nvPr/>
        </p:nvPicPr>
        <p:blipFill>
          <a:blip r:embed="rId2"/>
          <a:srcRect/>
          <a:stretch>
            <a:fillRect/>
          </a:stretch>
        </p:blipFill>
        <p:spPr bwMode="auto">
          <a:xfrm>
            <a:off x="638553" y="1230219"/>
            <a:ext cx="10564567" cy="4706558"/>
          </a:xfrm>
          <a:prstGeom prst="rect">
            <a:avLst/>
          </a:prstGeom>
          <a:noFill/>
          <a:ln w="9525">
            <a:solidFill>
              <a:schemeClr val="accent6">
                <a:lumMod val="75000"/>
              </a:schemeClr>
            </a:solidFill>
            <a:miter lim="800000"/>
            <a:headEnd/>
            <a:tailEnd/>
          </a:ln>
          <a:effectLst/>
        </p:spPr>
      </p:pic>
      <p:sp>
        <p:nvSpPr>
          <p:cNvPr id="6" name="Rectangle 5"/>
          <p:cNvSpPr/>
          <p:nvPr/>
        </p:nvSpPr>
        <p:spPr>
          <a:xfrm>
            <a:off x="454836" y="446543"/>
            <a:ext cx="5535490"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Binary cross-entropy Loss/ Log Loss</a:t>
            </a:r>
            <a:endParaRPr lang="en-US" sz="22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47</a:t>
            </a:fld>
            <a:endParaRPr lang="en-US"/>
          </a:p>
        </p:txBody>
      </p:sp>
      <p:sp>
        <p:nvSpPr>
          <p:cNvPr id="4" name="Rectangle 3"/>
          <p:cNvSpPr/>
          <p:nvPr/>
        </p:nvSpPr>
        <p:spPr>
          <a:xfrm>
            <a:off x="1219201" y="1311912"/>
            <a:ext cx="6096000" cy="1631216"/>
          </a:xfrm>
          <a:prstGeom prst="rect">
            <a:avLst/>
          </a:prstGeom>
          <a:ln>
            <a:solidFill>
              <a:schemeClr val="accent6">
                <a:lumMod val="75000"/>
              </a:schemeClr>
            </a:solidFill>
          </a:ln>
        </p:spPr>
        <p:txBody>
          <a:bodyPr>
            <a:spAutoFit/>
          </a:bodyPr>
          <a:lstStyle/>
          <a:p>
            <a:r>
              <a:rPr lang="en-US" sz="2000" b="1" dirty="0" smtClean="0">
                <a:latin typeface="Bookman Old Style" pitchFamily="18" charset="0"/>
              </a:rPr>
              <a:t>Advantage –</a:t>
            </a:r>
          </a:p>
          <a:p>
            <a:pPr marL="342900" indent="-342900">
              <a:buFont typeface="Arial" pitchFamily="34" charset="0"/>
              <a:buChar char="•"/>
            </a:pPr>
            <a:r>
              <a:rPr lang="en-US" sz="2000" dirty="0" smtClean="0">
                <a:latin typeface="Bookman Old Style" pitchFamily="18" charset="0"/>
              </a:rPr>
              <a:t>A cost function is a differential.</a:t>
            </a:r>
          </a:p>
          <a:p>
            <a:r>
              <a:rPr lang="en-US" sz="2000" b="1" dirty="0" smtClean="0">
                <a:latin typeface="Bookman Old Style" pitchFamily="18" charset="0"/>
              </a:rPr>
              <a:t>Disadvantage –</a:t>
            </a:r>
          </a:p>
          <a:p>
            <a:pPr marL="342900" indent="-342900">
              <a:buFont typeface="Arial" pitchFamily="34" charset="0"/>
              <a:buChar char="•"/>
            </a:pPr>
            <a:r>
              <a:rPr lang="en-US" sz="2000" dirty="0" smtClean="0">
                <a:latin typeface="Bookman Old Style" pitchFamily="18" charset="0"/>
              </a:rPr>
              <a:t>Multiple local minima</a:t>
            </a:r>
          </a:p>
          <a:p>
            <a:pPr marL="342900" indent="-342900">
              <a:buFont typeface="Arial" pitchFamily="34" charset="0"/>
              <a:buChar char="•"/>
            </a:pPr>
            <a:r>
              <a:rPr lang="en-US" sz="2000" dirty="0" smtClean="0">
                <a:latin typeface="Bookman Old Style" pitchFamily="18" charset="0"/>
              </a:rPr>
              <a:t>Not intuitive</a:t>
            </a:r>
            <a:endParaRPr lang="en-US" sz="2000" dirty="0">
              <a:latin typeface="Bookman Old Style" pitchFamily="18" charset="0"/>
            </a:endParaRPr>
          </a:p>
        </p:txBody>
      </p:sp>
      <p:sp>
        <p:nvSpPr>
          <p:cNvPr id="5" name="Rectangle 4"/>
          <p:cNvSpPr/>
          <p:nvPr/>
        </p:nvSpPr>
        <p:spPr>
          <a:xfrm>
            <a:off x="454836" y="446543"/>
            <a:ext cx="545053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Binary cross-entropy Loss/ Log loss</a:t>
            </a:r>
            <a:endParaRPr lang="en-US" sz="22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48</a:t>
            </a:fld>
            <a:endParaRPr lang="en-US"/>
          </a:p>
        </p:txBody>
      </p:sp>
      <p:pic>
        <p:nvPicPr>
          <p:cNvPr id="71682" name="Picture 2"/>
          <p:cNvPicPr>
            <a:picLocks noChangeAspect="1" noChangeArrowheads="1"/>
          </p:cNvPicPr>
          <p:nvPr/>
        </p:nvPicPr>
        <p:blipFill>
          <a:blip r:embed="rId2"/>
          <a:srcRect/>
          <a:stretch>
            <a:fillRect/>
          </a:stretch>
        </p:blipFill>
        <p:spPr bwMode="auto">
          <a:xfrm>
            <a:off x="375173" y="934090"/>
            <a:ext cx="9000839" cy="4783967"/>
          </a:xfrm>
          <a:prstGeom prst="rect">
            <a:avLst/>
          </a:prstGeom>
          <a:noFill/>
          <a:ln w="9525">
            <a:noFill/>
            <a:miter lim="800000"/>
            <a:headEnd/>
            <a:tailEnd/>
          </a:ln>
          <a:effectLst/>
        </p:spPr>
      </p:pic>
      <p:sp>
        <p:nvSpPr>
          <p:cNvPr id="5" name="Rectangle 4"/>
          <p:cNvSpPr/>
          <p:nvPr/>
        </p:nvSpPr>
        <p:spPr>
          <a:xfrm>
            <a:off x="8802806" y="2514937"/>
            <a:ext cx="2647665" cy="163121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This loss function can also be used when you have a single binary</a:t>
            </a:r>
          </a:p>
          <a:p>
            <a:r>
              <a:rPr lang="en-US" sz="2000" dirty="0" smtClean="0">
                <a:latin typeface="Bookman Old Style" pitchFamily="18" charset="0"/>
              </a:rPr>
              <a:t>(e.g. yes/no) output</a:t>
            </a:r>
            <a:endParaRPr lang="en-US" sz="2000" dirty="0">
              <a:latin typeface="Bookman Old Style" pitchFamily="18" charset="0"/>
            </a:endParaRPr>
          </a:p>
        </p:txBody>
      </p:sp>
      <p:sp>
        <p:nvSpPr>
          <p:cNvPr id="7" name="Rectangle 6"/>
          <p:cNvSpPr/>
          <p:nvPr/>
        </p:nvSpPr>
        <p:spPr>
          <a:xfrm>
            <a:off x="400245" y="460191"/>
            <a:ext cx="3948517"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Categorical cross-entropy</a:t>
            </a:r>
            <a:endParaRPr lang="en-US" sz="22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49</a:t>
            </a:fld>
            <a:endParaRPr lang="en-US"/>
          </a:p>
        </p:txBody>
      </p:sp>
      <p:pic>
        <p:nvPicPr>
          <p:cNvPr id="68610" name="Picture 2" descr="https://miro.medium.com/v2/resize:fit:1000/1*fnU_3MGmFp0LBIzRPx42-w.png"/>
          <p:cNvPicPr>
            <a:picLocks noChangeAspect="1" noChangeArrowheads="1"/>
          </p:cNvPicPr>
          <p:nvPr/>
        </p:nvPicPr>
        <p:blipFill>
          <a:blip r:embed="rId2"/>
          <a:srcRect r="3557"/>
          <a:stretch>
            <a:fillRect/>
          </a:stretch>
        </p:blipFill>
        <p:spPr bwMode="auto">
          <a:xfrm>
            <a:off x="313899" y="1323833"/>
            <a:ext cx="7246961" cy="5258670"/>
          </a:xfrm>
          <a:prstGeom prst="rect">
            <a:avLst/>
          </a:prstGeom>
          <a:noFill/>
        </p:spPr>
      </p:pic>
      <p:pic>
        <p:nvPicPr>
          <p:cNvPr id="68612" name="Picture 4" descr="https://miro.medium.com/v2/resize:fit:469/1*se4kInkD20ffRrDXJ_XHIA.png"/>
          <p:cNvPicPr>
            <a:picLocks noChangeAspect="1" noChangeArrowheads="1"/>
          </p:cNvPicPr>
          <p:nvPr/>
        </p:nvPicPr>
        <p:blipFill>
          <a:blip r:embed="rId3"/>
          <a:srcRect l="6905" t="2489" r="7247" b="4685"/>
          <a:stretch>
            <a:fillRect/>
          </a:stretch>
        </p:blipFill>
        <p:spPr bwMode="auto">
          <a:xfrm>
            <a:off x="7586021" y="1413246"/>
            <a:ext cx="4605979" cy="3950323"/>
          </a:xfrm>
          <a:prstGeom prst="rect">
            <a:avLst/>
          </a:prstGeom>
          <a:noFill/>
        </p:spPr>
      </p:pic>
      <p:sp>
        <p:nvSpPr>
          <p:cNvPr id="6" name="Rectangle 5"/>
          <p:cNvSpPr/>
          <p:nvPr/>
        </p:nvSpPr>
        <p:spPr>
          <a:xfrm>
            <a:off x="398668" y="354842"/>
            <a:ext cx="3040568" cy="461665"/>
          </a:xfrm>
          <a:prstGeom prst="rect">
            <a:avLst/>
          </a:prstGeom>
          <a:ln w="38100">
            <a:solidFill>
              <a:schemeClr val="accent6">
                <a:lumMod val="75000"/>
              </a:schemeClr>
            </a:solidFill>
          </a:ln>
        </p:spPr>
        <p:txBody>
          <a:bodyPr wrap="square">
            <a:spAutoFit/>
          </a:bodyPr>
          <a:lstStyle/>
          <a:p>
            <a:r>
              <a:rPr lang="en-US" sz="2400" b="1" dirty="0" smtClean="0">
                <a:latin typeface="Bookman Old Style" pitchFamily="18" charset="0"/>
              </a:rPr>
              <a:t>Back-Propagation</a:t>
            </a:r>
            <a:endParaRPr lang="en-US" sz="2400" b="1" dirty="0">
              <a:latin typeface="Bookman Old Style"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a:t>
            </a:fld>
            <a:endParaRPr lang="en-US"/>
          </a:p>
        </p:txBody>
      </p:sp>
      <p:pic>
        <p:nvPicPr>
          <p:cNvPr id="4" name="Picture 3" descr="https://miro.medium.com/v2/resize:fit:700/1*K1ee1SzB0lxjIIo7CGI7LQ.png"/>
          <p:cNvPicPr/>
          <p:nvPr/>
        </p:nvPicPr>
        <p:blipFill>
          <a:blip r:embed="rId2"/>
          <a:srcRect/>
          <a:stretch>
            <a:fillRect/>
          </a:stretch>
        </p:blipFill>
        <p:spPr bwMode="auto">
          <a:xfrm>
            <a:off x="2579427" y="3282930"/>
            <a:ext cx="7348182" cy="2585607"/>
          </a:xfrm>
          <a:prstGeom prst="rect">
            <a:avLst/>
          </a:prstGeom>
          <a:noFill/>
          <a:ln w="9525">
            <a:noFill/>
            <a:miter lim="800000"/>
            <a:headEnd/>
            <a:tailEnd/>
          </a:ln>
        </p:spPr>
      </p:pic>
      <p:sp>
        <p:nvSpPr>
          <p:cNvPr id="5" name="Rectangle 4"/>
          <p:cNvSpPr/>
          <p:nvPr/>
        </p:nvSpPr>
        <p:spPr>
          <a:xfrm>
            <a:off x="473442" y="473838"/>
            <a:ext cx="3667992" cy="523220"/>
          </a:xfrm>
          <a:prstGeom prst="rect">
            <a:avLst/>
          </a:prstGeom>
          <a:ln w="38100">
            <a:solidFill>
              <a:schemeClr val="accent6">
                <a:lumMod val="75000"/>
              </a:schemeClr>
            </a:solidFill>
          </a:ln>
        </p:spPr>
        <p:txBody>
          <a:bodyPr wrap="none">
            <a:spAutoFit/>
          </a:bodyPr>
          <a:lstStyle/>
          <a:p>
            <a:r>
              <a:rPr lang="en-US" sz="2800" b="1" dirty="0">
                <a:latin typeface="Bookman Old Style" pitchFamily="18" charset="0"/>
              </a:rPr>
              <a:t>Biological Neurons</a:t>
            </a:r>
            <a:endParaRPr lang="en-US" sz="2800" dirty="0">
              <a:latin typeface="Bookman Old Style" pitchFamily="18" charset="0"/>
            </a:endParaRPr>
          </a:p>
        </p:txBody>
      </p:sp>
      <p:sp>
        <p:nvSpPr>
          <p:cNvPr id="64513" name="Rectangle 1"/>
          <p:cNvSpPr>
            <a:spLocks noChangeArrowheads="1"/>
          </p:cNvSpPr>
          <p:nvPr/>
        </p:nvSpPr>
        <p:spPr bwMode="auto">
          <a:xfrm>
            <a:off x="423080" y="1269242"/>
            <a:ext cx="11095630" cy="1015663"/>
          </a:xfrm>
          <a:prstGeom prst="rect">
            <a:avLst/>
          </a:prstGeom>
          <a:no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Neurons are the basic functional units of the nervous system, and they generate electrical signals called </a:t>
            </a:r>
            <a:r>
              <a:rPr kumimoji="0" lang="en-US" sz="2000" b="1"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action potentials</a:t>
            </a:r>
            <a:r>
              <a:rPr kumimoji="0" lang="en-US" sz="2000" b="0" i="0" u="none" strike="noStrike" cap="none" normalizeH="0" baseline="0" dirty="0" smtClean="0">
                <a:ln>
                  <a:noFill/>
                </a:ln>
                <a:solidFill>
                  <a:srgbClr val="292929"/>
                </a:solidFill>
                <a:effectLst/>
                <a:latin typeface="Bookman Old Style" pitchFamily="18" charset="0"/>
                <a:ea typeface="Times New Roman" pitchFamily="18" charset="0"/>
                <a:cs typeface="Times New Roman" pitchFamily="18" charset="0"/>
              </a:rPr>
              <a:t>, which allows them to quickly transmit information over long distances.</a:t>
            </a:r>
            <a:endParaRPr kumimoji="0" lang="en-US" sz="2000" b="0" i="0" u="none" strike="noStrike" cap="none" normalizeH="0" baseline="0" dirty="0" smtClean="0">
              <a:ln>
                <a:noFill/>
              </a:ln>
              <a:solidFill>
                <a:schemeClr val="tx1"/>
              </a:solidFill>
              <a:effectLst/>
              <a:latin typeface="Bookman Old Style"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50</a:t>
            </a:fld>
            <a:endParaRPr lang="en-US"/>
          </a:p>
        </p:txBody>
      </p:sp>
      <p:pic>
        <p:nvPicPr>
          <p:cNvPr id="90114" name="Picture 2" descr="https://miro.medium.com/v2/resize:fit:1000/1*wmgvOYf6TsyOMaCZWcm4kA.png"/>
          <p:cNvPicPr>
            <a:picLocks noChangeAspect="1" noChangeArrowheads="1"/>
          </p:cNvPicPr>
          <p:nvPr/>
        </p:nvPicPr>
        <p:blipFill>
          <a:blip r:embed="rId2"/>
          <a:srcRect/>
          <a:stretch>
            <a:fillRect/>
          </a:stretch>
        </p:blipFill>
        <p:spPr bwMode="auto">
          <a:xfrm>
            <a:off x="1296538" y="1083882"/>
            <a:ext cx="8847448" cy="5335013"/>
          </a:xfrm>
          <a:prstGeom prst="rect">
            <a:avLst/>
          </a:prstGeom>
          <a:noFill/>
        </p:spPr>
      </p:pic>
      <p:sp>
        <p:nvSpPr>
          <p:cNvPr id="5" name="Rectangle 4"/>
          <p:cNvSpPr/>
          <p:nvPr/>
        </p:nvSpPr>
        <p:spPr>
          <a:xfrm>
            <a:off x="427279" y="378304"/>
            <a:ext cx="1383712" cy="461665"/>
          </a:xfrm>
          <a:prstGeom prst="rect">
            <a:avLst/>
          </a:prstGeom>
          <a:ln>
            <a:solidFill>
              <a:schemeClr val="accent6">
                <a:lumMod val="75000"/>
              </a:schemeClr>
            </a:solidFill>
          </a:ln>
        </p:spPr>
        <p:txBody>
          <a:bodyPr wrap="none">
            <a:spAutoFit/>
          </a:bodyPr>
          <a:lstStyle/>
          <a:p>
            <a:r>
              <a:rPr lang="en-US" sz="2400" b="1" dirty="0" smtClean="0">
                <a:latin typeface="Bookman Old Style" pitchFamily="18" charset="0"/>
              </a:rPr>
              <a:t>Layer-1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51</a:t>
            </a:fld>
            <a:endParaRPr lang="en-US"/>
          </a:p>
        </p:txBody>
      </p:sp>
      <p:pic>
        <p:nvPicPr>
          <p:cNvPr id="91138" name="Picture 2" descr="https://miro.medium.com/v2/resize:fit:700/1*z22u84kIXx9lZVsTXt6kEw.png"/>
          <p:cNvPicPr>
            <a:picLocks noChangeAspect="1" noChangeArrowheads="1"/>
          </p:cNvPicPr>
          <p:nvPr/>
        </p:nvPicPr>
        <p:blipFill>
          <a:blip r:embed="rId2"/>
          <a:srcRect/>
          <a:stretch>
            <a:fillRect/>
          </a:stretch>
        </p:blipFill>
        <p:spPr bwMode="auto">
          <a:xfrm>
            <a:off x="783372" y="1046256"/>
            <a:ext cx="9241116" cy="1478580"/>
          </a:xfrm>
          <a:prstGeom prst="rect">
            <a:avLst/>
          </a:prstGeom>
          <a:noFill/>
          <a:ln>
            <a:solidFill>
              <a:schemeClr val="accent6">
                <a:lumMod val="75000"/>
              </a:schemeClr>
            </a:solidFill>
          </a:ln>
        </p:spPr>
      </p:pic>
      <p:sp>
        <p:nvSpPr>
          <p:cNvPr id="5" name="Rectangle 4"/>
          <p:cNvSpPr/>
          <p:nvPr/>
        </p:nvSpPr>
        <p:spPr>
          <a:xfrm>
            <a:off x="388259" y="528429"/>
            <a:ext cx="279756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Matrix Operation:</a:t>
            </a:r>
            <a:endParaRPr lang="en-US" sz="2200" b="1" dirty="0">
              <a:latin typeface="Bookman Old Style" pitchFamily="18" charset="0"/>
            </a:endParaRPr>
          </a:p>
        </p:txBody>
      </p:sp>
      <p:sp>
        <p:nvSpPr>
          <p:cNvPr id="6" name="Rectangle 5"/>
          <p:cNvSpPr/>
          <p:nvPr/>
        </p:nvSpPr>
        <p:spPr>
          <a:xfrm>
            <a:off x="450846" y="3612824"/>
            <a:ext cx="2247731" cy="400110"/>
          </a:xfrm>
          <a:prstGeom prst="rect">
            <a:avLst/>
          </a:prstGeom>
          <a:ln>
            <a:solidFill>
              <a:schemeClr val="accent6">
                <a:lumMod val="75000"/>
              </a:schemeClr>
            </a:solidFill>
          </a:ln>
        </p:spPr>
        <p:txBody>
          <a:bodyPr wrap="none">
            <a:spAutoFit/>
          </a:bodyPr>
          <a:lstStyle/>
          <a:p>
            <a:r>
              <a:rPr lang="en-US" sz="2000" b="1" dirty="0" err="1" smtClean="0">
                <a:latin typeface="Bookman Old Style" pitchFamily="18" charset="0"/>
              </a:rPr>
              <a:t>Relu</a:t>
            </a:r>
            <a:r>
              <a:rPr lang="en-US" sz="2000" b="1" dirty="0" smtClean="0">
                <a:latin typeface="Bookman Old Style" pitchFamily="18" charset="0"/>
              </a:rPr>
              <a:t> operation:</a:t>
            </a:r>
            <a:endParaRPr lang="en-US" sz="2000" b="1" dirty="0">
              <a:latin typeface="Bookman Old Style" pitchFamily="18" charset="0"/>
            </a:endParaRPr>
          </a:p>
        </p:txBody>
      </p:sp>
      <p:pic>
        <p:nvPicPr>
          <p:cNvPr id="91140" name="Picture 4" descr="https://miro.medium.com/v2/resize:fit:700/1*Zydya39KBX6JoLUTRIneWQ.png"/>
          <p:cNvPicPr>
            <a:picLocks noChangeAspect="1" noChangeArrowheads="1"/>
          </p:cNvPicPr>
          <p:nvPr/>
        </p:nvPicPr>
        <p:blipFill>
          <a:blip r:embed="rId3"/>
          <a:srcRect/>
          <a:stretch>
            <a:fillRect/>
          </a:stretch>
        </p:blipFill>
        <p:spPr bwMode="auto">
          <a:xfrm>
            <a:off x="769725" y="4366169"/>
            <a:ext cx="9097238" cy="1338595"/>
          </a:xfrm>
          <a:prstGeom prst="rect">
            <a:avLst/>
          </a:prstGeom>
          <a:noFill/>
          <a:ln>
            <a:solidFill>
              <a:schemeClr val="accent6">
                <a:lumMod val="75000"/>
              </a:schemeClr>
            </a:solid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52</a:t>
            </a:fld>
            <a:endParaRPr lang="en-US"/>
          </a:p>
        </p:txBody>
      </p:sp>
      <p:pic>
        <p:nvPicPr>
          <p:cNvPr id="92162" name="Picture 2" descr="https://miro.medium.com/v2/resize:fit:700/1*pWYG8v_vepzrvSkbV8z6lw.png"/>
          <p:cNvPicPr>
            <a:picLocks noChangeAspect="1" noChangeArrowheads="1"/>
          </p:cNvPicPr>
          <p:nvPr/>
        </p:nvPicPr>
        <p:blipFill>
          <a:blip r:embed="rId2"/>
          <a:srcRect/>
          <a:stretch>
            <a:fillRect/>
          </a:stretch>
        </p:blipFill>
        <p:spPr bwMode="auto">
          <a:xfrm>
            <a:off x="911233" y="1448960"/>
            <a:ext cx="9668545" cy="2099457"/>
          </a:xfrm>
          <a:prstGeom prst="rect">
            <a:avLst/>
          </a:prstGeom>
          <a:noFill/>
        </p:spPr>
      </p:pic>
      <p:sp>
        <p:nvSpPr>
          <p:cNvPr id="5" name="Rectangle 4"/>
          <p:cNvSpPr/>
          <p:nvPr/>
        </p:nvSpPr>
        <p:spPr>
          <a:xfrm>
            <a:off x="389996" y="555725"/>
            <a:ext cx="1414170"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Example:</a:t>
            </a:r>
            <a:endParaRPr lang="en-US" sz="2000" b="1" dirty="0">
              <a:latin typeface="Bookman Old Style"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53</a:t>
            </a:fld>
            <a:endParaRPr lang="en-US"/>
          </a:p>
        </p:txBody>
      </p:sp>
      <p:pic>
        <p:nvPicPr>
          <p:cNvPr id="93186" name="Picture 2" descr="https://miro.medium.com/v2/resize:fit:1000/1*KDddeUpQvEsMq7EVHho_uA.png"/>
          <p:cNvPicPr>
            <a:picLocks noChangeAspect="1" noChangeArrowheads="1"/>
          </p:cNvPicPr>
          <p:nvPr/>
        </p:nvPicPr>
        <p:blipFill>
          <a:blip r:embed="rId2"/>
          <a:srcRect/>
          <a:stretch>
            <a:fillRect/>
          </a:stretch>
        </p:blipFill>
        <p:spPr bwMode="auto">
          <a:xfrm>
            <a:off x="1777092" y="1045689"/>
            <a:ext cx="8094551" cy="5423350"/>
          </a:xfrm>
          <a:prstGeom prst="rect">
            <a:avLst/>
          </a:prstGeom>
          <a:noFill/>
        </p:spPr>
      </p:pic>
      <p:sp>
        <p:nvSpPr>
          <p:cNvPr id="5" name="Rectangle 4"/>
          <p:cNvSpPr/>
          <p:nvPr/>
        </p:nvSpPr>
        <p:spPr>
          <a:xfrm>
            <a:off x="427279" y="378304"/>
            <a:ext cx="1383712" cy="461665"/>
          </a:xfrm>
          <a:prstGeom prst="rect">
            <a:avLst/>
          </a:prstGeom>
          <a:ln>
            <a:solidFill>
              <a:schemeClr val="accent6">
                <a:lumMod val="75000"/>
              </a:schemeClr>
            </a:solidFill>
          </a:ln>
        </p:spPr>
        <p:txBody>
          <a:bodyPr wrap="none">
            <a:spAutoFit/>
          </a:bodyPr>
          <a:lstStyle/>
          <a:p>
            <a:r>
              <a:rPr lang="en-US" sz="2400" b="1" dirty="0" smtClean="0">
                <a:latin typeface="Bookman Old Style" pitchFamily="18" charset="0"/>
              </a:rPr>
              <a:t>Layer-2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54</a:t>
            </a:fld>
            <a:endParaRPr lang="en-US"/>
          </a:p>
        </p:txBody>
      </p:sp>
      <p:pic>
        <p:nvPicPr>
          <p:cNvPr id="94210" name="Picture 2" descr="https://miro.medium.com/v2/resize:fit:700/1*-Mtc2RvGxaY5OfM23JQ-XQ.png"/>
          <p:cNvPicPr>
            <a:picLocks noChangeAspect="1" noChangeArrowheads="1"/>
          </p:cNvPicPr>
          <p:nvPr/>
        </p:nvPicPr>
        <p:blipFill>
          <a:blip r:embed="rId2"/>
          <a:srcRect/>
          <a:stretch>
            <a:fillRect/>
          </a:stretch>
        </p:blipFill>
        <p:spPr bwMode="auto">
          <a:xfrm>
            <a:off x="552463" y="1393184"/>
            <a:ext cx="10703548" cy="1513789"/>
          </a:xfrm>
          <a:prstGeom prst="rect">
            <a:avLst/>
          </a:prstGeom>
          <a:noFill/>
        </p:spPr>
      </p:pic>
      <p:pic>
        <p:nvPicPr>
          <p:cNvPr id="94212" name="Picture 4" descr="https://miro.medium.com/v2/resize:fit:700/1*bnRzdcuXyQn5WHFCmcM36Q.png"/>
          <p:cNvPicPr>
            <a:picLocks noChangeAspect="1" noChangeArrowheads="1"/>
          </p:cNvPicPr>
          <p:nvPr/>
        </p:nvPicPr>
        <p:blipFill>
          <a:blip r:embed="rId3"/>
          <a:srcRect/>
          <a:stretch>
            <a:fillRect/>
          </a:stretch>
        </p:blipFill>
        <p:spPr bwMode="auto">
          <a:xfrm>
            <a:off x="1165509" y="3966877"/>
            <a:ext cx="9751133" cy="1574113"/>
          </a:xfrm>
          <a:prstGeom prst="rect">
            <a:avLst/>
          </a:prstGeom>
          <a:noFill/>
        </p:spPr>
      </p:pic>
      <p:sp>
        <p:nvSpPr>
          <p:cNvPr id="6" name="Rectangle 5"/>
          <p:cNvSpPr/>
          <p:nvPr/>
        </p:nvSpPr>
        <p:spPr>
          <a:xfrm>
            <a:off x="388259" y="528429"/>
            <a:ext cx="279756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Matrix Operation:</a:t>
            </a:r>
            <a:endParaRPr lang="en-US" sz="2200" b="1" dirty="0">
              <a:latin typeface="Bookman Old Style" pitchFamily="18" charset="0"/>
            </a:endParaRPr>
          </a:p>
        </p:txBody>
      </p:sp>
      <p:sp>
        <p:nvSpPr>
          <p:cNvPr id="7" name="Rectangle 6"/>
          <p:cNvSpPr/>
          <p:nvPr/>
        </p:nvSpPr>
        <p:spPr>
          <a:xfrm>
            <a:off x="450846" y="3612824"/>
            <a:ext cx="2725426"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Sigmoid operation:</a:t>
            </a:r>
            <a:endParaRPr lang="en-US" sz="2000" b="1" dirty="0">
              <a:latin typeface="Bookman Old Style"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55</a:t>
            </a:fld>
            <a:endParaRPr lang="en-US"/>
          </a:p>
        </p:txBody>
      </p:sp>
      <p:pic>
        <p:nvPicPr>
          <p:cNvPr id="95234" name="Picture 2" descr="https://miro.medium.com/v2/resize:fit:700/1*7BV4iqZRHrkGmWRrmYOuFw.png"/>
          <p:cNvPicPr>
            <a:picLocks noChangeAspect="1" noChangeArrowheads="1"/>
          </p:cNvPicPr>
          <p:nvPr/>
        </p:nvPicPr>
        <p:blipFill>
          <a:blip r:embed="rId2"/>
          <a:srcRect/>
          <a:stretch>
            <a:fillRect/>
          </a:stretch>
        </p:blipFill>
        <p:spPr bwMode="auto">
          <a:xfrm>
            <a:off x="988089" y="1511513"/>
            <a:ext cx="9781602" cy="1900427"/>
          </a:xfrm>
          <a:prstGeom prst="rect">
            <a:avLst/>
          </a:prstGeom>
          <a:noFill/>
        </p:spPr>
      </p:pic>
      <p:sp>
        <p:nvSpPr>
          <p:cNvPr id="5" name="Rectangle 4"/>
          <p:cNvSpPr/>
          <p:nvPr/>
        </p:nvSpPr>
        <p:spPr>
          <a:xfrm>
            <a:off x="389996" y="555725"/>
            <a:ext cx="1414170"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Example:</a:t>
            </a:r>
            <a:endParaRPr lang="en-US" sz="2000" b="1" dirty="0">
              <a:latin typeface="Bookman Old Style"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56</a:t>
            </a:fld>
            <a:endParaRPr lang="en-US"/>
          </a:p>
        </p:txBody>
      </p:sp>
      <p:pic>
        <p:nvPicPr>
          <p:cNvPr id="96258" name="Picture 2" descr="https://miro.medium.com/v2/resize:fit:1000/1*6pqVkCdSXWOgEuTdnKvteA.png"/>
          <p:cNvPicPr>
            <a:picLocks noChangeAspect="1" noChangeArrowheads="1"/>
          </p:cNvPicPr>
          <p:nvPr/>
        </p:nvPicPr>
        <p:blipFill>
          <a:blip r:embed="rId2"/>
          <a:srcRect/>
          <a:stretch>
            <a:fillRect/>
          </a:stretch>
        </p:blipFill>
        <p:spPr bwMode="auto">
          <a:xfrm>
            <a:off x="1637731" y="1157217"/>
            <a:ext cx="8575106" cy="5076463"/>
          </a:xfrm>
          <a:prstGeom prst="rect">
            <a:avLst/>
          </a:prstGeom>
          <a:noFill/>
        </p:spPr>
      </p:pic>
      <p:sp>
        <p:nvSpPr>
          <p:cNvPr id="6" name="Rectangle 5"/>
          <p:cNvSpPr/>
          <p:nvPr/>
        </p:nvSpPr>
        <p:spPr>
          <a:xfrm>
            <a:off x="427279" y="378304"/>
            <a:ext cx="1383712" cy="461665"/>
          </a:xfrm>
          <a:prstGeom prst="rect">
            <a:avLst/>
          </a:prstGeom>
          <a:ln>
            <a:solidFill>
              <a:schemeClr val="accent6">
                <a:lumMod val="75000"/>
              </a:schemeClr>
            </a:solidFill>
          </a:ln>
        </p:spPr>
        <p:txBody>
          <a:bodyPr wrap="none">
            <a:spAutoFit/>
          </a:bodyPr>
          <a:lstStyle/>
          <a:p>
            <a:r>
              <a:rPr lang="en-US" sz="2400" b="1" dirty="0" smtClean="0">
                <a:latin typeface="Bookman Old Style" pitchFamily="18" charset="0"/>
              </a:rPr>
              <a:t>Layer-3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57</a:t>
            </a:fld>
            <a:endParaRPr lang="en-US"/>
          </a:p>
        </p:txBody>
      </p:sp>
      <p:pic>
        <p:nvPicPr>
          <p:cNvPr id="98306" name="Picture 2" descr="https://miro.medium.com/v2/resize:fit:700/1*kIK9zFkCqM2t--m1JKWaug.png"/>
          <p:cNvPicPr>
            <a:picLocks noChangeAspect="1" noChangeArrowheads="1"/>
          </p:cNvPicPr>
          <p:nvPr/>
        </p:nvPicPr>
        <p:blipFill>
          <a:blip r:embed="rId2"/>
          <a:srcRect/>
          <a:stretch>
            <a:fillRect/>
          </a:stretch>
        </p:blipFill>
        <p:spPr bwMode="auto">
          <a:xfrm>
            <a:off x="520164" y="1319236"/>
            <a:ext cx="10951043" cy="1533146"/>
          </a:xfrm>
          <a:prstGeom prst="rect">
            <a:avLst/>
          </a:prstGeom>
          <a:noFill/>
        </p:spPr>
      </p:pic>
      <p:pic>
        <p:nvPicPr>
          <p:cNvPr id="98308" name="Picture 4" descr="https://miro.medium.com/v2/resize:fit:700/1*JgoFiHOQauknwhMd1_hjRg.png"/>
          <p:cNvPicPr>
            <a:picLocks noChangeAspect="1" noChangeArrowheads="1"/>
          </p:cNvPicPr>
          <p:nvPr/>
        </p:nvPicPr>
        <p:blipFill>
          <a:blip r:embed="rId3"/>
          <a:srcRect/>
          <a:stretch>
            <a:fillRect/>
          </a:stretch>
        </p:blipFill>
        <p:spPr bwMode="auto">
          <a:xfrm>
            <a:off x="455825" y="3645017"/>
            <a:ext cx="10899112" cy="2008552"/>
          </a:xfrm>
          <a:prstGeom prst="rect">
            <a:avLst/>
          </a:prstGeom>
          <a:noFill/>
        </p:spPr>
      </p:pic>
      <p:sp>
        <p:nvSpPr>
          <p:cNvPr id="6" name="Rectangle 5"/>
          <p:cNvSpPr/>
          <p:nvPr/>
        </p:nvSpPr>
        <p:spPr>
          <a:xfrm>
            <a:off x="388259" y="528429"/>
            <a:ext cx="2797561" cy="430887"/>
          </a:xfrm>
          <a:prstGeom prst="rect">
            <a:avLst/>
          </a:prstGeom>
          <a:ln>
            <a:solidFill>
              <a:schemeClr val="accent6">
                <a:lumMod val="75000"/>
              </a:schemeClr>
            </a:solidFill>
          </a:ln>
        </p:spPr>
        <p:txBody>
          <a:bodyPr wrap="none">
            <a:spAutoFit/>
          </a:bodyPr>
          <a:lstStyle/>
          <a:p>
            <a:r>
              <a:rPr lang="en-US" sz="2200" b="1" dirty="0" smtClean="0">
                <a:latin typeface="Bookman Old Style" pitchFamily="18" charset="0"/>
              </a:rPr>
              <a:t>Matrix Operation:</a:t>
            </a:r>
            <a:endParaRPr lang="en-US" sz="2200" b="1" dirty="0">
              <a:latin typeface="Bookman Old Style" pitchFamily="18" charset="0"/>
            </a:endParaRPr>
          </a:p>
        </p:txBody>
      </p:sp>
      <p:sp>
        <p:nvSpPr>
          <p:cNvPr id="7" name="Rectangle 6"/>
          <p:cNvSpPr/>
          <p:nvPr/>
        </p:nvSpPr>
        <p:spPr>
          <a:xfrm>
            <a:off x="450846" y="3612824"/>
            <a:ext cx="2725426"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Sigmoid operation:</a:t>
            </a:r>
            <a:endParaRPr lang="en-US" sz="2000" b="1" dirty="0">
              <a:latin typeface="Bookman Old Style"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58</a:t>
            </a:fld>
            <a:endParaRPr lang="en-US"/>
          </a:p>
        </p:txBody>
      </p:sp>
      <p:pic>
        <p:nvPicPr>
          <p:cNvPr id="99330" name="Picture 2" descr="https://miro.medium.com/v2/resize:fit:700/1*7BzpaIXwjL8CIB4f5PHg_w.png"/>
          <p:cNvPicPr>
            <a:picLocks noChangeAspect="1" noChangeArrowheads="1"/>
          </p:cNvPicPr>
          <p:nvPr/>
        </p:nvPicPr>
        <p:blipFill>
          <a:blip r:embed="rId2"/>
          <a:srcRect/>
          <a:stretch>
            <a:fillRect/>
          </a:stretch>
        </p:blipFill>
        <p:spPr bwMode="auto">
          <a:xfrm>
            <a:off x="615763" y="2232001"/>
            <a:ext cx="10856318" cy="1985157"/>
          </a:xfrm>
          <a:prstGeom prst="rect">
            <a:avLst/>
          </a:prstGeom>
          <a:noFill/>
        </p:spPr>
      </p:pic>
      <p:sp>
        <p:nvSpPr>
          <p:cNvPr id="5" name="Rectangle 4"/>
          <p:cNvSpPr/>
          <p:nvPr/>
        </p:nvSpPr>
        <p:spPr>
          <a:xfrm>
            <a:off x="389996" y="555725"/>
            <a:ext cx="1414170"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Example:</a:t>
            </a:r>
            <a:endParaRPr lang="en-US" sz="2000" b="1" dirty="0">
              <a:latin typeface="Bookman Old Style"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59</a:t>
            </a:fld>
            <a:endParaRPr lang="en-US"/>
          </a:p>
        </p:txBody>
      </p:sp>
      <p:sp>
        <p:nvSpPr>
          <p:cNvPr id="4" name="Rectangle 3"/>
          <p:cNvSpPr/>
          <p:nvPr/>
        </p:nvSpPr>
        <p:spPr>
          <a:xfrm>
            <a:off x="386686" y="422786"/>
            <a:ext cx="5782102" cy="70788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The Target Output should be </a:t>
            </a:r>
            <a:r>
              <a:rPr lang="en-US" sz="2000" b="1" dirty="0" smtClean="0">
                <a:latin typeface="Bookman Old Style" pitchFamily="18" charset="0"/>
              </a:rPr>
              <a:t>[1.0, 0.0, 0.0] </a:t>
            </a:r>
          </a:p>
          <a:p>
            <a:r>
              <a:rPr lang="en-US" sz="2000" dirty="0" smtClean="0">
                <a:latin typeface="Bookman Old Style" pitchFamily="18" charset="0"/>
              </a:rPr>
              <a:t>but we got </a:t>
            </a:r>
            <a:r>
              <a:rPr lang="en-US" sz="2000" b="1" dirty="0" smtClean="0">
                <a:latin typeface="Bookman Old Style" pitchFamily="18" charset="0"/>
              </a:rPr>
              <a:t>[0.2698, 0.3223, 0.4078].</a:t>
            </a:r>
          </a:p>
        </p:txBody>
      </p:sp>
      <p:sp>
        <p:nvSpPr>
          <p:cNvPr id="5" name="Rectangle 4"/>
          <p:cNvSpPr/>
          <p:nvPr/>
        </p:nvSpPr>
        <p:spPr>
          <a:xfrm>
            <a:off x="386687" y="1507025"/>
            <a:ext cx="6096000" cy="369332"/>
          </a:xfrm>
          <a:prstGeom prst="rect">
            <a:avLst/>
          </a:prstGeom>
          <a:ln>
            <a:solidFill>
              <a:schemeClr val="accent6">
                <a:lumMod val="75000"/>
              </a:schemeClr>
            </a:solidFill>
          </a:ln>
        </p:spPr>
        <p:txBody>
          <a:bodyPr>
            <a:spAutoFit/>
          </a:bodyPr>
          <a:lstStyle/>
          <a:p>
            <a:r>
              <a:rPr lang="en-US" dirty="0" smtClean="0">
                <a:latin typeface="Bookman Old Style" pitchFamily="18" charset="0"/>
              </a:rPr>
              <a:t>Calculate error, lets use Binary cross-entropy loss</a:t>
            </a:r>
          </a:p>
        </p:txBody>
      </p:sp>
      <p:pic>
        <p:nvPicPr>
          <p:cNvPr id="100354" name="Picture 2" descr="https://miro.medium.com/v2/resize:fit:700/1*6YcTN8sQfJB4P6NamglBUg.png"/>
          <p:cNvPicPr>
            <a:picLocks noChangeAspect="1" noChangeArrowheads="1"/>
          </p:cNvPicPr>
          <p:nvPr/>
        </p:nvPicPr>
        <p:blipFill>
          <a:blip r:embed="rId2"/>
          <a:srcRect t="4887" b="19338"/>
          <a:stretch>
            <a:fillRect/>
          </a:stretch>
        </p:blipFill>
        <p:spPr bwMode="auto">
          <a:xfrm>
            <a:off x="1083622" y="2019869"/>
            <a:ext cx="10304319" cy="1160060"/>
          </a:xfrm>
          <a:prstGeom prst="rect">
            <a:avLst/>
          </a:prstGeom>
          <a:noFill/>
          <a:ln>
            <a:solidFill>
              <a:schemeClr val="accent6">
                <a:lumMod val="75000"/>
              </a:schemeClr>
            </a:solidFill>
          </a:ln>
        </p:spPr>
      </p:pic>
      <p:pic>
        <p:nvPicPr>
          <p:cNvPr id="100356" name="Picture 4" descr="https://miro.medium.com/v2/resize:fit:700/1*dRX0O_3p5FICxp1AhGVLLw.png"/>
          <p:cNvPicPr>
            <a:picLocks noChangeAspect="1" noChangeArrowheads="1"/>
          </p:cNvPicPr>
          <p:nvPr/>
        </p:nvPicPr>
        <p:blipFill>
          <a:blip r:embed="rId3"/>
          <a:srcRect/>
          <a:stretch>
            <a:fillRect/>
          </a:stretch>
        </p:blipFill>
        <p:spPr bwMode="auto">
          <a:xfrm>
            <a:off x="95536" y="3999954"/>
            <a:ext cx="11853972" cy="1168465"/>
          </a:xfrm>
          <a:prstGeom prst="rect">
            <a:avLst/>
          </a:prstGeom>
          <a:noFill/>
          <a:ln>
            <a:solidFill>
              <a:schemeClr val="accent6">
                <a:lumMod val="75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a:t>
            </a:fld>
            <a:endParaRPr lang="en-US"/>
          </a:p>
        </p:txBody>
      </p:sp>
      <p:sp>
        <p:nvSpPr>
          <p:cNvPr id="4" name="Rectangle 3"/>
          <p:cNvSpPr/>
          <p:nvPr/>
        </p:nvSpPr>
        <p:spPr>
          <a:xfrm>
            <a:off x="511555" y="405600"/>
            <a:ext cx="3748142" cy="584775"/>
          </a:xfrm>
          <a:prstGeom prst="rect">
            <a:avLst/>
          </a:prstGeom>
          <a:ln w="38100">
            <a:solidFill>
              <a:schemeClr val="accent6">
                <a:lumMod val="75000"/>
              </a:schemeClr>
            </a:solidFill>
          </a:ln>
        </p:spPr>
        <p:txBody>
          <a:bodyPr wrap="none">
            <a:spAutoFit/>
          </a:bodyPr>
          <a:lstStyle/>
          <a:p>
            <a:r>
              <a:rPr lang="en-US" sz="3200" b="1" dirty="0" smtClean="0">
                <a:latin typeface="Bookman Old Style" pitchFamily="18" charset="0"/>
              </a:rPr>
              <a:t>Artificial Neuron</a:t>
            </a:r>
            <a:endParaRPr lang="en-US" sz="3200" b="1" dirty="0">
              <a:latin typeface="Bookman Old Style" pitchFamily="18" charset="0"/>
            </a:endParaRPr>
          </a:p>
        </p:txBody>
      </p:sp>
      <p:sp>
        <p:nvSpPr>
          <p:cNvPr id="5" name="Rectangle 4"/>
          <p:cNvSpPr/>
          <p:nvPr/>
        </p:nvSpPr>
        <p:spPr>
          <a:xfrm>
            <a:off x="518615" y="1327582"/>
            <a:ext cx="11109277" cy="1107996"/>
          </a:xfrm>
          <a:prstGeom prst="rect">
            <a:avLst/>
          </a:prstGeom>
          <a:ln>
            <a:solidFill>
              <a:schemeClr val="accent6">
                <a:lumMod val="75000"/>
              </a:schemeClr>
            </a:solidFill>
          </a:ln>
        </p:spPr>
        <p:txBody>
          <a:bodyPr wrap="square">
            <a:spAutoFit/>
          </a:bodyPr>
          <a:lstStyle/>
          <a:p>
            <a:pPr algn="just"/>
            <a:r>
              <a:rPr lang="en-US" sz="2200" dirty="0" smtClean="0">
                <a:latin typeface="Bookman Old Style" pitchFamily="18" charset="0"/>
              </a:rPr>
              <a:t>An artificial neuron is a mathematical function based on a model of biological neurons, where each neuron takes inputs, weighs them separately, sums them up and passes this sum through a nonlinear function to produce output.</a:t>
            </a:r>
            <a:endParaRPr lang="en-US" sz="2200" dirty="0">
              <a:latin typeface="Bookman Old Style" pitchFamily="18" charset="0"/>
            </a:endParaRPr>
          </a:p>
        </p:txBody>
      </p:sp>
      <p:pic>
        <p:nvPicPr>
          <p:cNvPr id="23554" name="Picture 2" descr="diagram-for-general-view-of-artificial-neuron_2."/>
          <p:cNvPicPr>
            <a:picLocks noChangeAspect="1" noChangeArrowheads="1"/>
          </p:cNvPicPr>
          <p:nvPr/>
        </p:nvPicPr>
        <p:blipFill>
          <a:blip r:embed="rId2"/>
          <a:srcRect/>
          <a:stretch>
            <a:fillRect/>
          </a:stretch>
        </p:blipFill>
        <p:spPr bwMode="auto">
          <a:xfrm>
            <a:off x="1206452" y="3164551"/>
            <a:ext cx="5334000" cy="2771776"/>
          </a:xfrm>
          <a:prstGeom prst="rect">
            <a:avLst/>
          </a:prstGeom>
          <a:noFill/>
          <a:ln>
            <a:solidFill>
              <a:schemeClr val="accent6">
                <a:lumMod val="75000"/>
              </a:schemeClr>
            </a:solidFill>
          </a:ln>
        </p:spPr>
      </p:pic>
      <p:sp>
        <p:nvSpPr>
          <p:cNvPr id="7" name="Rectangle 6"/>
          <p:cNvSpPr/>
          <p:nvPr/>
        </p:nvSpPr>
        <p:spPr>
          <a:xfrm>
            <a:off x="7147046" y="4076848"/>
            <a:ext cx="3791423" cy="369332"/>
          </a:xfrm>
          <a:prstGeom prst="rect">
            <a:avLst/>
          </a:prstGeom>
          <a:ln>
            <a:solidFill>
              <a:schemeClr val="accent6">
                <a:lumMod val="75000"/>
              </a:schemeClr>
            </a:solidFill>
          </a:ln>
        </p:spPr>
        <p:txBody>
          <a:bodyPr wrap="none">
            <a:spAutoFit/>
          </a:bodyPr>
          <a:lstStyle/>
          <a:p>
            <a:r>
              <a:rPr lang="en-US" b="1" dirty="0" err="1" smtClean="0">
                <a:latin typeface="Bookman Old Style" pitchFamily="18" charset="0"/>
              </a:rPr>
              <a:t>McCullock</a:t>
            </a:r>
            <a:r>
              <a:rPr lang="en-US" b="1" dirty="0" smtClean="0">
                <a:latin typeface="Bookman Old Style" pitchFamily="18" charset="0"/>
              </a:rPr>
              <a:t>-Pitts (MCP) neuron</a:t>
            </a:r>
            <a:endParaRPr lang="en-US" b="1" dirty="0">
              <a:latin typeface="Bookman Old Style"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60</a:t>
            </a:fld>
            <a:endParaRPr lang="en-US"/>
          </a:p>
        </p:txBody>
      </p:sp>
      <p:pic>
        <p:nvPicPr>
          <p:cNvPr id="101378" name="Picture 2"/>
          <p:cNvPicPr>
            <a:picLocks noChangeAspect="1" noChangeArrowheads="1"/>
          </p:cNvPicPr>
          <p:nvPr/>
        </p:nvPicPr>
        <p:blipFill>
          <a:blip r:embed="rId2"/>
          <a:srcRect r="5181" b="5069"/>
          <a:stretch>
            <a:fillRect/>
          </a:stretch>
        </p:blipFill>
        <p:spPr bwMode="auto">
          <a:xfrm>
            <a:off x="429050" y="1285448"/>
            <a:ext cx="5507726" cy="2044605"/>
          </a:xfrm>
          <a:prstGeom prst="rect">
            <a:avLst/>
          </a:prstGeom>
          <a:noFill/>
          <a:ln w="9525">
            <a:solidFill>
              <a:schemeClr val="accent6">
                <a:lumMod val="75000"/>
              </a:schemeClr>
            </a:solid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7345268" y="1277843"/>
            <a:ext cx="3095269" cy="2161500"/>
          </a:xfrm>
          <a:prstGeom prst="rect">
            <a:avLst/>
          </a:prstGeom>
          <a:noFill/>
          <a:ln w="9525">
            <a:solidFill>
              <a:schemeClr val="accent6">
                <a:lumMod val="75000"/>
              </a:schemeClr>
            </a:solidFill>
            <a:miter lim="800000"/>
            <a:headEnd/>
            <a:tailEnd/>
          </a:ln>
          <a:effectLst/>
        </p:spPr>
      </p:pic>
      <p:pic>
        <p:nvPicPr>
          <p:cNvPr id="101381" name="Picture 5" descr="https://miro.medium.com/v2/resize:fit:614/1*l6GNTFihUu0EuUMUGHMwpA.png"/>
          <p:cNvPicPr>
            <a:picLocks noChangeAspect="1" noChangeArrowheads="1"/>
          </p:cNvPicPr>
          <p:nvPr/>
        </p:nvPicPr>
        <p:blipFill>
          <a:blip r:embed="rId4"/>
          <a:srcRect l="8419" t="5389" r="7388" b="10637"/>
          <a:stretch>
            <a:fillRect/>
          </a:stretch>
        </p:blipFill>
        <p:spPr bwMode="auto">
          <a:xfrm>
            <a:off x="2224586" y="4053385"/>
            <a:ext cx="6632811" cy="2047164"/>
          </a:xfrm>
          <a:prstGeom prst="rect">
            <a:avLst/>
          </a:prstGeom>
          <a:noFill/>
          <a:ln>
            <a:solidFill>
              <a:schemeClr val="accent6">
                <a:lumMod val="75000"/>
              </a:schemeClr>
            </a:solidFill>
          </a:ln>
        </p:spPr>
      </p:pic>
      <p:sp>
        <p:nvSpPr>
          <p:cNvPr id="7" name="Rectangle 6"/>
          <p:cNvSpPr/>
          <p:nvPr/>
        </p:nvSpPr>
        <p:spPr>
          <a:xfrm>
            <a:off x="436720" y="405600"/>
            <a:ext cx="5016117"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Derivatives of Activation Functions</a:t>
            </a:r>
            <a:r>
              <a:rPr lang="en-US" b="1" dirty="0" smtClean="0"/>
              <a:t>:</a:t>
            </a:r>
            <a:endParaRPr lang="en-US"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61</a:t>
            </a:fld>
            <a:endParaRPr lang="en-US"/>
          </a:p>
        </p:txBody>
      </p:sp>
      <p:sp>
        <p:nvSpPr>
          <p:cNvPr id="4" name="Rectangle 3"/>
          <p:cNvSpPr/>
          <p:nvPr/>
        </p:nvSpPr>
        <p:spPr>
          <a:xfrm>
            <a:off x="400333" y="348987"/>
            <a:ext cx="7365243" cy="769441"/>
          </a:xfrm>
          <a:prstGeom prst="rect">
            <a:avLst/>
          </a:prstGeom>
          <a:ln w="38100">
            <a:solidFill>
              <a:schemeClr val="accent6">
                <a:lumMod val="75000"/>
              </a:schemeClr>
            </a:solidFill>
          </a:ln>
        </p:spPr>
        <p:txBody>
          <a:bodyPr wrap="square">
            <a:spAutoFit/>
          </a:bodyPr>
          <a:lstStyle/>
          <a:p>
            <a:r>
              <a:rPr lang="en-US" sz="2200" b="1" dirty="0" err="1" smtClean="0">
                <a:latin typeface="Bookman Old Style" pitchFamily="18" charset="0"/>
              </a:rPr>
              <a:t>BackPropagating</a:t>
            </a:r>
            <a:r>
              <a:rPr lang="en-US" sz="2200" b="1" dirty="0" smtClean="0">
                <a:latin typeface="Bookman Old Style" pitchFamily="18" charset="0"/>
              </a:rPr>
              <a:t> the error — </a:t>
            </a:r>
          </a:p>
          <a:p>
            <a:r>
              <a:rPr lang="en-US" sz="2200" b="1" dirty="0" smtClean="0">
                <a:latin typeface="Bookman Old Style" pitchFamily="18" charset="0"/>
              </a:rPr>
              <a:t>(Hidden Layer2 — Output Layer) Weights</a:t>
            </a:r>
            <a:endParaRPr lang="en-US" sz="2200" b="1" dirty="0">
              <a:latin typeface="Bookman Old Style" pitchFamily="18" charset="0"/>
            </a:endParaRPr>
          </a:p>
        </p:txBody>
      </p:sp>
      <p:pic>
        <p:nvPicPr>
          <p:cNvPr id="102402" name="Picture 2" descr="https://miro.medium.com/v2/resize:fit:1000/1*YuZ65bGzmk6vMysTDYzOiw.png"/>
          <p:cNvPicPr>
            <a:picLocks noChangeAspect="1" noChangeArrowheads="1"/>
          </p:cNvPicPr>
          <p:nvPr/>
        </p:nvPicPr>
        <p:blipFill>
          <a:blip r:embed="rId2"/>
          <a:srcRect l="1957" t="4570" r="1945" b="16517"/>
          <a:stretch>
            <a:fillRect/>
          </a:stretch>
        </p:blipFill>
        <p:spPr bwMode="auto">
          <a:xfrm>
            <a:off x="318104" y="1296533"/>
            <a:ext cx="11446267" cy="2415654"/>
          </a:xfrm>
          <a:prstGeom prst="rect">
            <a:avLst/>
          </a:prstGeom>
          <a:noFill/>
          <a:ln>
            <a:solidFill>
              <a:schemeClr val="accent6">
                <a:lumMod val="75000"/>
              </a:schemeClr>
            </a:solidFill>
          </a:ln>
        </p:spPr>
      </p:pic>
      <p:pic>
        <p:nvPicPr>
          <p:cNvPr id="102404" name="Picture 4" descr="https://miro.medium.com/v2/resize:fit:679/1*YCj_L8YQzNIwtXVgbdJVnQ.png"/>
          <p:cNvPicPr>
            <a:picLocks noChangeAspect="1" noChangeArrowheads="1"/>
          </p:cNvPicPr>
          <p:nvPr/>
        </p:nvPicPr>
        <p:blipFill>
          <a:blip r:embed="rId3"/>
          <a:srcRect/>
          <a:stretch>
            <a:fillRect/>
          </a:stretch>
        </p:blipFill>
        <p:spPr bwMode="auto">
          <a:xfrm>
            <a:off x="1998023" y="4177874"/>
            <a:ext cx="7833945" cy="1799846"/>
          </a:xfrm>
          <a:prstGeom prst="rect">
            <a:avLst/>
          </a:prstGeom>
          <a:noFill/>
          <a:ln>
            <a:solidFill>
              <a:schemeClr val="accent6">
                <a:lumMod val="75000"/>
              </a:schemeClr>
            </a:solid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62</a:t>
            </a:fld>
            <a:endParaRPr lang="en-US"/>
          </a:p>
        </p:txBody>
      </p:sp>
      <p:pic>
        <p:nvPicPr>
          <p:cNvPr id="103426" name="Picture 2" descr="https://miro.medium.com/v2/resize:fit:678/1*fdDRKoUj5ck2k4Aa2BSaAA.png"/>
          <p:cNvPicPr>
            <a:picLocks noChangeAspect="1" noChangeArrowheads="1"/>
          </p:cNvPicPr>
          <p:nvPr/>
        </p:nvPicPr>
        <p:blipFill>
          <a:blip r:embed="rId2"/>
          <a:srcRect t="4569" b="14002"/>
          <a:stretch>
            <a:fillRect/>
          </a:stretch>
        </p:blipFill>
        <p:spPr bwMode="auto">
          <a:xfrm>
            <a:off x="633247" y="1037230"/>
            <a:ext cx="9376448" cy="2060812"/>
          </a:xfrm>
          <a:prstGeom prst="rect">
            <a:avLst/>
          </a:prstGeom>
          <a:noFill/>
          <a:ln>
            <a:solidFill>
              <a:schemeClr val="accent6">
                <a:lumMod val="75000"/>
              </a:schemeClr>
            </a:solidFill>
          </a:ln>
        </p:spPr>
      </p:pic>
      <p:pic>
        <p:nvPicPr>
          <p:cNvPr id="103428" name="Picture 4" descr="https://miro.medium.com/v2/resize:fit:307/1*MniMnLG4iGwTr-UkQ_XBEQ.png"/>
          <p:cNvPicPr>
            <a:picLocks noChangeAspect="1" noChangeArrowheads="1"/>
          </p:cNvPicPr>
          <p:nvPr/>
        </p:nvPicPr>
        <p:blipFill>
          <a:blip r:embed="rId3"/>
          <a:srcRect/>
          <a:stretch>
            <a:fillRect/>
          </a:stretch>
        </p:blipFill>
        <p:spPr bwMode="auto">
          <a:xfrm>
            <a:off x="2707706" y="3378342"/>
            <a:ext cx="4298550" cy="2408308"/>
          </a:xfrm>
          <a:prstGeom prst="rect">
            <a:avLst/>
          </a:prstGeom>
          <a:noFill/>
          <a:ln>
            <a:solidFill>
              <a:schemeClr val="accent6">
                <a:lumMod val="75000"/>
              </a:schemeClr>
            </a:solid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63</a:t>
            </a:fld>
            <a:endParaRPr lang="en-US"/>
          </a:p>
        </p:txBody>
      </p:sp>
      <p:pic>
        <p:nvPicPr>
          <p:cNvPr id="104450" name="Picture 2" descr="https://miro.medium.com/v2/resize:fit:601/1*y0LHL4XF972Mfl_bEz7UIA.png"/>
          <p:cNvPicPr>
            <a:picLocks noChangeAspect="1" noChangeArrowheads="1"/>
          </p:cNvPicPr>
          <p:nvPr/>
        </p:nvPicPr>
        <p:blipFill>
          <a:blip r:embed="rId2"/>
          <a:srcRect l="3727" t="7345" r="3092" b="7721"/>
          <a:stretch>
            <a:fillRect/>
          </a:stretch>
        </p:blipFill>
        <p:spPr bwMode="auto">
          <a:xfrm>
            <a:off x="1351128" y="354842"/>
            <a:ext cx="7028597" cy="1801504"/>
          </a:xfrm>
          <a:prstGeom prst="rect">
            <a:avLst/>
          </a:prstGeom>
          <a:noFill/>
        </p:spPr>
      </p:pic>
      <p:pic>
        <p:nvPicPr>
          <p:cNvPr id="104452" name="Picture 4" descr="https://miro.medium.com/v2/resize:fit:661/1*XWyzdij1A-RpkqPNbm9Lrw.png"/>
          <p:cNvPicPr>
            <a:picLocks noChangeAspect="1" noChangeArrowheads="1"/>
          </p:cNvPicPr>
          <p:nvPr/>
        </p:nvPicPr>
        <p:blipFill>
          <a:blip r:embed="rId3"/>
          <a:srcRect l="3220" t="6124" r="4391" b="8938"/>
          <a:stretch>
            <a:fillRect/>
          </a:stretch>
        </p:blipFill>
        <p:spPr bwMode="auto">
          <a:xfrm>
            <a:off x="1282889" y="2333767"/>
            <a:ext cx="7943460" cy="1856096"/>
          </a:xfrm>
          <a:prstGeom prst="rect">
            <a:avLst/>
          </a:prstGeom>
          <a:noFill/>
        </p:spPr>
      </p:pic>
      <p:pic>
        <p:nvPicPr>
          <p:cNvPr id="104454" name="Picture 6" descr="https://miro.medium.com/v2/resize:fit:305/1*jO8iCzPkkdvrcyQWPxmBwA.png"/>
          <p:cNvPicPr>
            <a:picLocks noChangeAspect="1" noChangeArrowheads="1"/>
          </p:cNvPicPr>
          <p:nvPr/>
        </p:nvPicPr>
        <p:blipFill>
          <a:blip r:embed="rId4"/>
          <a:srcRect l="11557" t="10337" r="7640" b="4512"/>
          <a:stretch>
            <a:fillRect/>
          </a:stretch>
        </p:blipFill>
        <p:spPr bwMode="auto">
          <a:xfrm>
            <a:off x="2470244" y="4537722"/>
            <a:ext cx="3261815" cy="197226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64</a:t>
            </a:fld>
            <a:endParaRPr lang="en-US"/>
          </a:p>
        </p:txBody>
      </p:sp>
      <p:sp>
        <p:nvSpPr>
          <p:cNvPr id="4" name="Rectangle 3"/>
          <p:cNvSpPr/>
          <p:nvPr/>
        </p:nvSpPr>
        <p:spPr>
          <a:xfrm>
            <a:off x="468573" y="485465"/>
            <a:ext cx="9630770" cy="707886"/>
          </a:xfrm>
          <a:prstGeom prst="rect">
            <a:avLst/>
          </a:prstGeom>
          <a:ln>
            <a:solidFill>
              <a:schemeClr val="accent6">
                <a:lumMod val="75000"/>
              </a:schemeClr>
            </a:solidFill>
          </a:ln>
        </p:spPr>
        <p:txBody>
          <a:bodyPr wrap="square">
            <a:spAutoFit/>
          </a:bodyPr>
          <a:lstStyle/>
          <a:p>
            <a:r>
              <a:rPr lang="en-US" sz="2000" dirty="0" smtClean="0">
                <a:latin typeface="Bookman Old Style" pitchFamily="18" charset="0"/>
              </a:rPr>
              <a:t>For each input to neuron let us calculate the derivative with respect to each weight. </a:t>
            </a:r>
            <a:endParaRPr lang="en-US" sz="2000" dirty="0">
              <a:latin typeface="Bookman Old Style" pitchFamily="18" charset="0"/>
            </a:endParaRPr>
          </a:p>
        </p:txBody>
      </p:sp>
      <p:pic>
        <p:nvPicPr>
          <p:cNvPr id="74754" name="Picture 2" descr="https://miro.medium.com/v2/resize:fit:700/1*nWDvDhJrDdpCk2GqtFM7yg.png"/>
          <p:cNvPicPr>
            <a:picLocks noChangeAspect="1" noChangeArrowheads="1"/>
          </p:cNvPicPr>
          <p:nvPr/>
        </p:nvPicPr>
        <p:blipFill>
          <a:blip r:embed="rId2"/>
          <a:srcRect/>
          <a:stretch>
            <a:fillRect/>
          </a:stretch>
        </p:blipFill>
        <p:spPr bwMode="auto">
          <a:xfrm>
            <a:off x="674190" y="1863487"/>
            <a:ext cx="6667500" cy="1362075"/>
          </a:xfrm>
          <a:prstGeom prst="rect">
            <a:avLst/>
          </a:prstGeom>
          <a:noFill/>
          <a:ln>
            <a:solidFill>
              <a:schemeClr val="accent6">
                <a:lumMod val="75000"/>
              </a:schemeClr>
            </a:solidFill>
          </a:ln>
        </p:spPr>
      </p:pic>
      <p:sp>
        <p:nvSpPr>
          <p:cNvPr id="6" name="Rectangle 5"/>
          <p:cNvSpPr/>
          <p:nvPr/>
        </p:nvSpPr>
        <p:spPr>
          <a:xfrm>
            <a:off x="548895" y="3817540"/>
            <a:ext cx="6723315" cy="400110"/>
          </a:xfrm>
          <a:prstGeom prst="rect">
            <a:avLst/>
          </a:prstGeom>
          <a:ln>
            <a:solidFill>
              <a:schemeClr val="accent6">
                <a:lumMod val="75000"/>
              </a:schemeClr>
            </a:solidFill>
          </a:ln>
        </p:spPr>
        <p:txBody>
          <a:bodyPr wrap="none">
            <a:spAutoFit/>
          </a:bodyPr>
          <a:lstStyle/>
          <a:p>
            <a:r>
              <a:rPr lang="en-US" sz="2000" dirty="0" smtClean="0">
                <a:latin typeface="Bookman Old Style" pitchFamily="18" charset="0"/>
              </a:rPr>
              <a:t>By symmetry we can calculate other derivatives also</a:t>
            </a:r>
            <a:endParaRPr lang="en-US" sz="2000" dirty="0">
              <a:latin typeface="Bookman Old Style" pitchFamily="18" charset="0"/>
            </a:endParaRPr>
          </a:p>
        </p:txBody>
      </p:sp>
      <p:pic>
        <p:nvPicPr>
          <p:cNvPr id="74756" name="Picture 4" descr="https://miro.medium.com/v2/resize:fit:405/1*P5uRZMci3WXBkWU733Qb7w.png"/>
          <p:cNvPicPr>
            <a:picLocks noChangeAspect="1" noChangeArrowheads="1"/>
          </p:cNvPicPr>
          <p:nvPr/>
        </p:nvPicPr>
        <p:blipFill>
          <a:blip r:embed="rId3"/>
          <a:srcRect/>
          <a:stretch>
            <a:fillRect/>
          </a:stretch>
        </p:blipFill>
        <p:spPr bwMode="auto">
          <a:xfrm>
            <a:off x="7880208" y="1775322"/>
            <a:ext cx="3857625" cy="4752976"/>
          </a:xfrm>
          <a:prstGeom prst="rect">
            <a:avLst/>
          </a:prstGeom>
          <a:noFill/>
          <a:ln>
            <a:solidFill>
              <a:schemeClr val="accent6">
                <a:lumMod val="75000"/>
              </a:schemeClr>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65</a:t>
            </a:fld>
            <a:endParaRPr lang="en-US"/>
          </a:p>
        </p:txBody>
      </p:sp>
      <p:pic>
        <p:nvPicPr>
          <p:cNvPr id="70658" name="Picture 2" descr="https://miro.medium.com/v2/resize:fit:100/1*4R3Ky40pLsPhq6IU-fPvdQ.png"/>
          <p:cNvPicPr>
            <a:picLocks noChangeAspect="1" noChangeArrowheads="1"/>
          </p:cNvPicPr>
          <p:nvPr/>
        </p:nvPicPr>
        <p:blipFill>
          <a:blip r:embed="rId2"/>
          <a:srcRect l="19427" t="16119" r="28576" b="24717"/>
          <a:stretch>
            <a:fillRect/>
          </a:stretch>
        </p:blipFill>
        <p:spPr bwMode="auto">
          <a:xfrm>
            <a:off x="5186151" y="313897"/>
            <a:ext cx="573204" cy="345673"/>
          </a:xfrm>
          <a:prstGeom prst="rect">
            <a:avLst/>
          </a:prstGeom>
          <a:noFill/>
        </p:spPr>
      </p:pic>
      <p:sp>
        <p:nvSpPr>
          <p:cNvPr id="6" name="Rectangle 5"/>
          <p:cNvSpPr/>
          <p:nvPr/>
        </p:nvSpPr>
        <p:spPr>
          <a:xfrm>
            <a:off x="395813" y="323711"/>
            <a:ext cx="4883068" cy="400110"/>
          </a:xfrm>
          <a:prstGeom prst="rect">
            <a:avLst/>
          </a:prstGeom>
        </p:spPr>
        <p:txBody>
          <a:bodyPr wrap="none">
            <a:spAutoFit/>
          </a:bodyPr>
          <a:lstStyle/>
          <a:p>
            <a:r>
              <a:rPr lang="en-US" sz="2000" dirty="0" smtClean="0">
                <a:solidFill>
                  <a:srgbClr val="292929"/>
                </a:solidFill>
                <a:latin typeface="Bookman Old Style" pitchFamily="18" charset="0"/>
                <a:cs typeface="Arial" pitchFamily="34" charset="0"/>
              </a:rPr>
              <a:t>Finally Let us calculate the change in</a:t>
            </a:r>
            <a:endParaRPr lang="en-US" sz="2000" dirty="0">
              <a:latin typeface="Bookman Old Style" pitchFamily="18" charset="0"/>
            </a:endParaRPr>
          </a:p>
        </p:txBody>
      </p:sp>
      <p:sp>
        <p:nvSpPr>
          <p:cNvPr id="7" name="Rectangle 6"/>
          <p:cNvSpPr/>
          <p:nvPr/>
        </p:nvSpPr>
        <p:spPr>
          <a:xfrm>
            <a:off x="5818984" y="310065"/>
            <a:ext cx="2773516" cy="400110"/>
          </a:xfrm>
          <a:prstGeom prst="rect">
            <a:avLst/>
          </a:prstGeom>
        </p:spPr>
        <p:txBody>
          <a:bodyPr wrap="none">
            <a:spAutoFit/>
          </a:bodyPr>
          <a:lstStyle/>
          <a:p>
            <a:r>
              <a:rPr lang="en-US" sz="2000" dirty="0" smtClean="0">
                <a:latin typeface="Bookman Old Style" pitchFamily="18" charset="0"/>
              </a:rPr>
              <a:t>Which will be simply</a:t>
            </a:r>
            <a:endParaRPr lang="en-US" sz="2000" dirty="0">
              <a:latin typeface="Bookman Old Style" pitchFamily="18" charset="0"/>
            </a:endParaRPr>
          </a:p>
        </p:txBody>
      </p:sp>
      <p:pic>
        <p:nvPicPr>
          <p:cNvPr id="70660" name="Picture 4" descr="https://miro.medium.com/v2/resize:fit:99/1*8ahWgJwlE1u37-X1vn5O0Q.png"/>
          <p:cNvPicPr>
            <a:picLocks noChangeAspect="1" noChangeArrowheads="1"/>
          </p:cNvPicPr>
          <p:nvPr/>
        </p:nvPicPr>
        <p:blipFill>
          <a:blip r:embed="rId3"/>
          <a:srcRect/>
          <a:stretch>
            <a:fillRect/>
          </a:stretch>
        </p:blipFill>
        <p:spPr bwMode="auto">
          <a:xfrm>
            <a:off x="8658131" y="266153"/>
            <a:ext cx="942975" cy="809626"/>
          </a:xfrm>
          <a:prstGeom prst="rect">
            <a:avLst/>
          </a:prstGeom>
          <a:noFill/>
        </p:spPr>
      </p:pic>
      <p:sp>
        <p:nvSpPr>
          <p:cNvPr id="9" name="Rectangle 8"/>
          <p:cNvSpPr/>
          <p:nvPr/>
        </p:nvSpPr>
        <p:spPr>
          <a:xfrm>
            <a:off x="368476" y="965158"/>
            <a:ext cx="2472152" cy="400110"/>
          </a:xfrm>
          <a:prstGeom prst="rect">
            <a:avLst/>
          </a:prstGeom>
        </p:spPr>
        <p:txBody>
          <a:bodyPr wrap="none">
            <a:spAutoFit/>
          </a:bodyPr>
          <a:lstStyle/>
          <a:p>
            <a:r>
              <a:rPr lang="en-US" sz="2000" dirty="0" smtClean="0">
                <a:latin typeface="Bookman Old Style" pitchFamily="18" charset="0"/>
              </a:rPr>
              <a:t>Using Chain Rule:</a:t>
            </a:r>
            <a:endParaRPr lang="en-US" sz="2000" dirty="0">
              <a:latin typeface="Bookman Old Style" pitchFamily="18" charset="0"/>
            </a:endParaRPr>
          </a:p>
        </p:txBody>
      </p:sp>
      <p:pic>
        <p:nvPicPr>
          <p:cNvPr id="70662" name="Picture 6" descr="https://miro.medium.com/v2/resize:fit:395/1*m3Bw07A9Usaprg7EEqQHEA.png"/>
          <p:cNvPicPr>
            <a:picLocks noChangeAspect="1" noChangeArrowheads="1"/>
          </p:cNvPicPr>
          <p:nvPr/>
        </p:nvPicPr>
        <p:blipFill>
          <a:blip r:embed="rId4"/>
          <a:srcRect/>
          <a:stretch>
            <a:fillRect/>
          </a:stretch>
        </p:blipFill>
        <p:spPr bwMode="auto">
          <a:xfrm>
            <a:off x="2967014" y="1177072"/>
            <a:ext cx="4509257" cy="924683"/>
          </a:xfrm>
          <a:prstGeom prst="rect">
            <a:avLst/>
          </a:prstGeom>
          <a:noFill/>
        </p:spPr>
      </p:pic>
      <p:pic>
        <p:nvPicPr>
          <p:cNvPr id="70664" name="Picture 8" descr="https://miro.medium.com/v2/resize:fit:1000/1*P3itNpDUbbKrTC-Bz_fIHA.png"/>
          <p:cNvPicPr>
            <a:picLocks noChangeAspect="1" noChangeArrowheads="1"/>
          </p:cNvPicPr>
          <p:nvPr/>
        </p:nvPicPr>
        <p:blipFill>
          <a:blip r:embed="rId5"/>
          <a:srcRect l="2665" t="9073" r="5203" b="11019"/>
          <a:stretch>
            <a:fillRect/>
          </a:stretch>
        </p:blipFill>
        <p:spPr bwMode="auto">
          <a:xfrm>
            <a:off x="374451" y="2565778"/>
            <a:ext cx="11297208" cy="1528549"/>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66</a:t>
            </a:fld>
            <a:endParaRPr lang="en-US"/>
          </a:p>
        </p:txBody>
      </p:sp>
      <p:pic>
        <p:nvPicPr>
          <p:cNvPr id="111620" name="Picture 4" descr="https://miro.medium.com/v2/resize:fit:1000/1*fMMmKZGgyOgYw0LKKT_6Gg.png"/>
          <p:cNvPicPr>
            <a:picLocks noChangeAspect="1" noChangeArrowheads="1"/>
          </p:cNvPicPr>
          <p:nvPr/>
        </p:nvPicPr>
        <p:blipFill>
          <a:blip r:embed="rId2"/>
          <a:srcRect l="1089" t="4978" r="5633"/>
          <a:stretch>
            <a:fillRect/>
          </a:stretch>
        </p:blipFill>
        <p:spPr bwMode="auto">
          <a:xfrm>
            <a:off x="343723" y="1160060"/>
            <a:ext cx="11313196" cy="207446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67</a:t>
            </a:fld>
            <a:endParaRPr lang="en-US"/>
          </a:p>
        </p:txBody>
      </p:sp>
      <p:sp>
        <p:nvSpPr>
          <p:cNvPr id="4" name="Rectangle 3"/>
          <p:cNvSpPr/>
          <p:nvPr/>
        </p:nvSpPr>
        <p:spPr>
          <a:xfrm>
            <a:off x="400333" y="417226"/>
            <a:ext cx="9931021" cy="400110"/>
          </a:xfrm>
          <a:prstGeom prst="rect">
            <a:avLst/>
          </a:prstGeom>
        </p:spPr>
        <p:txBody>
          <a:bodyPr wrap="square">
            <a:spAutoFit/>
          </a:bodyPr>
          <a:lstStyle/>
          <a:p>
            <a:r>
              <a:rPr lang="en-US" sz="2000" dirty="0" smtClean="0">
                <a:latin typeface="Bookman Old Style" pitchFamily="18" charset="0"/>
              </a:rPr>
              <a:t>Considering a learning rate of 0.01 we get our final weight matrix as</a:t>
            </a:r>
            <a:endParaRPr lang="en-US" sz="2000" dirty="0">
              <a:latin typeface="Bookman Old Style" pitchFamily="18" charset="0"/>
            </a:endParaRPr>
          </a:p>
        </p:txBody>
      </p:sp>
      <p:pic>
        <p:nvPicPr>
          <p:cNvPr id="69634" name="Picture 2" descr="https://miro.medium.com/v2/resize:fit:700/1*c9I0OxxLiJhHnoyYzzAnlg.png"/>
          <p:cNvPicPr>
            <a:picLocks noChangeAspect="1" noChangeArrowheads="1"/>
          </p:cNvPicPr>
          <p:nvPr/>
        </p:nvPicPr>
        <p:blipFill>
          <a:blip r:embed="rId2"/>
          <a:srcRect l="2375" r="4491" b="6566"/>
          <a:stretch>
            <a:fillRect/>
          </a:stretch>
        </p:blipFill>
        <p:spPr bwMode="auto">
          <a:xfrm>
            <a:off x="818865" y="1194202"/>
            <a:ext cx="9621672" cy="3943793"/>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68</a:t>
            </a:fld>
            <a:endParaRPr lang="en-US"/>
          </a:p>
        </p:txBody>
      </p:sp>
      <p:sp>
        <p:nvSpPr>
          <p:cNvPr id="4" name="Rectangle 3"/>
          <p:cNvSpPr/>
          <p:nvPr/>
        </p:nvSpPr>
        <p:spPr>
          <a:xfrm>
            <a:off x="427631" y="362635"/>
            <a:ext cx="5986818" cy="707886"/>
          </a:xfrm>
          <a:prstGeom prst="rect">
            <a:avLst/>
          </a:prstGeom>
          <a:ln>
            <a:solidFill>
              <a:schemeClr val="accent6">
                <a:lumMod val="75000"/>
              </a:schemeClr>
            </a:solidFill>
          </a:ln>
        </p:spPr>
        <p:txBody>
          <a:bodyPr wrap="square">
            <a:spAutoFit/>
          </a:bodyPr>
          <a:lstStyle/>
          <a:p>
            <a:r>
              <a:rPr lang="en-US" sz="2000" b="1" dirty="0" err="1" smtClean="0">
                <a:latin typeface="Bookman Old Style" pitchFamily="18" charset="0"/>
              </a:rPr>
              <a:t>BackPropagating</a:t>
            </a:r>
            <a:r>
              <a:rPr lang="en-US" sz="2000" b="1" dirty="0" smtClean="0">
                <a:latin typeface="Bookman Old Style" pitchFamily="18" charset="0"/>
              </a:rPr>
              <a:t> the error — </a:t>
            </a:r>
          </a:p>
          <a:p>
            <a:r>
              <a:rPr lang="en-US" sz="2000" b="1" dirty="0" smtClean="0">
                <a:latin typeface="Bookman Old Style" pitchFamily="18" charset="0"/>
              </a:rPr>
              <a:t>(Hidden Layer1 — Hidden Layer 2) Weights</a:t>
            </a:r>
            <a:endParaRPr lang="en-US" sz="2000" b="1" dirty="0">
              <a:latin typeface="Bookman Old Style" pitchFamily="18" charset="0"/>
            </a:endParaRPr>
          </a:p>
        </p:txBody>
      </p:sp>
      <p:pic>
        <p:nvPicPr>
          <p:cNvPr id="116738" name="Picture 2" descr="https://miro.medium.com/v2/resize:fit:1000/1*UVD-nRefD1rTK8ZMVDi81w.png"/>
          <p:cNvPicPr>
            <a:picLocks noChangeAspect="1" noChangeArrowheads="1"/>
          </p:cNvPicPr>
          <p:nvPr/>
        </p:nvPicPr>
        <p:blipFill>
          <a:blip r:embed="rId2"/>
          <a:srcRect t="6630" r="4875" b="4815"/>
          <a:stretch>
            <a:fillRect/>
          </a:stretch>
        </p:blipFill>
        <p:spPr bwMode="auto">
          <a:xfrm>
            <a:off x="7583415" y="1078174"/>
            <a:ext cx="4167308" cy="3425588"/>
          </a:xfrm>
          <a:prstGeom prst="rect">
            <a:avLst/>
          </a:prstGeom>
          <a:noFill/>
          <a:ln>
            <a:solidFill>
              <a:schemeClr val="accent6">
                <a:lumMod val="75000"/>
              </a:schemeClr>
            </a:solidFill>
          </a:ln>
        </p:spPr>
      </p:pic>
      <p:pic>
        <p:nvPicPr>
          <p:cNvPr id="116740" name="Picture 4" descr="https://miro.medium.com/v2/resize:fit:658/1*NWb_tAHWvBwJc0hNm0LiUQ.png"/>
          <p:cNvPicPr>
            <a:picLocks noChangeAspect="1" noChangeArrowheads="1"/>
          </p:cNvPicPr>
          <p:nvPr/>
        </p:nvPicPr>
        <p:blipFill>
          <a:blip r:embed="rId3"/>
          <a:srcRect l="11977" t="2411" r="5276" b="10581"/>
          <a:stretch>
            <a:fillRect/>
          </a:stretch>
        </p:blipFill>
        <p:spPr bwMode="auto">
          <a:xfrm>
            <a:off x="395785" y="1160059"/>
            <a:ext cx="5685732" cy="3261815"/>
          </a:xfrm>
          <a:prstGeom prst="rect">
            <a:avLst/>
          </a:prstGeom>
          <a:noFill/>
          <a:ln>
            <a:solidFill>
              <a:schemeClr val="accent6">
                <a:lumMod val="75000"/>
              </a:schemeClr>
            </a:solidFill>
          </a:ln>
        </p:spPr>
      </p:pic>
      <p:pic>
        <p:nvPicPr>
          <p:cNvPr id="116742" name="Picture 6" descr="https://miro.medium.com/v2/resize:fit:700/1*WJqMhQC4jxxn575VdDJCEw.png"/>
          <p:cNvPicPr>
            <a:picLocks noChangeAspect="1" noChangeArrowheads="1"/>
          </p:cNvPicPr>
          <p:nvPr/>
        </p:nvPicPr>
        <p:blipFill>
          <a:blip r:embed="rId4"/>
          <a:srcRect l="1965" t="6359" r="2444" b="5822"/>
          <a:stretch>
            <a:fillRect/>
          </a:stretch>
        </p:blipFill>
        <p:spPr bwMode="auto">
          <a:xfrm>
            <a:off x="391334" y="5213445"/>
            <a:ext cx="6910221" cy="1405719"/>
          </a:xfrm>
          <a:prstGeom prst="rect">
            <a:avLst/>
          </a:prstGeom>
          <a:noFill/>
          <a:ln>
            <a:solidFill>
              <a:schemeClr val="accent6">
                <a:lumMod val="75000"/>
              </a:schemeClr>
            </a:solid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69</a:t>
            </a:fld>
            <a:endParaRPr lang="en-US"/>
          </a:p>
        </p:txBody>
      </p:sp>
      <p:sp>
        <p:nvSpPr>
          <p:cNvPr id="4" name="Rectangle 3"/>
          <p:cNvSpPr/>
          <p:nvPr/>
        </p:nvSpPr>
        <p:spPr>
          <a:xfrm>
            <a:off x="413982" y="813012"/>
            <a:ext cx="9903726" cy="707886"/>
          </a:xfrm>
          <a:prstGeom prst="rect">
            <a:avLst/>
          </a:prstGeom>
        </p:spPr>
        <p:txBody>
          <a:bodyPr wrap="square">
            <a:spAutoFit/>
          </a:bodyPr>
          <a:lstStyle/>
          <a:p>
            <a:r>
              <a:rPr lang="en-US" sz="2000" dirty="0" smtClean="0">
                <a:latin typeface="Bookman Old Style" pitchFamily="18" charset="0"/>
              </a:rPr>
              <a:t>For each input to neuron let us calculate the derivative with respect to each weight. Now let us look at the final derivative</a:t>
            </a:r>
            <a:endParaRPr lang="en-US" sz="2000" dirty="0">
              <a:latin typeface="Bookman Old Style" pitchFamily="18" charset="0"/>
            </a:endParaRPr>
          </a:p>
        </p:txBody>
      </p:sp>
      <p:pic>
        <p:nvPicPr>
          <p:cNvPr id="115714" name="Picture 2" descr="https://miro.medium.com/v2/resize:fit:700/1*pU_imzzc1HzLBoeJe_vxng.png"/>
          <p:cNvPicPr>
            <a:picLocks noChangeAspect="1" noChangeArrowheads="1"/>
          </p:cNvPicPr>
          <p:nvPr/>
        </p:nvPicPr>
        <p:blipFill>
          <a:blip r:embed="rId2"/>
          <a:srcRect l="1651" r="3263" b="5893"/>
          <a:stretch>
            <a:fillRect/>
          </a:stretch>
        </p:blipFill>
        <p:spPr bwMode="auto">
          <a:xfrm>
            <a:off x="1569494" y="1844747"/>
            <a:ext cx="7546471" cy="162178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a:t>
            </a:fld>
            <a:endParaRPr lang="en-US"/>
          </a:p>
        </p:txBody>
      </p:sp>
      <p:sp>
        <p:nvSpPr>
          <p:cNvPr id="6" name="Rectangle 5"/>
          <p:cNvSpPr/>
          <p:nvPr/>
        </p:nvSpPr>
        <p:spPr>
          <a:xfrm>
            <a:off x="436729" y="615372"/>
            <a:ext cx="10863618" cy="3816429"/>
          </a:xfrm>
          <a:prstGeom prst="rect">
            <a:avLst/>
          </a:prstGeom>
          <a:ln>
            <a:solidFill>
              <a:schemeClr val="accent6">
                <a:lumMod val="75000"/>
              </a:schemeClr>
            </a:solidFill>
          </a:ln>
        </p:spPr>
        <p:txBody>
          <a:bodyPr wrap="square">
            <a:spAutoFit/>
          </a:bodyPr>
          <a:lstStyle/>
          <a:p>
            <a:r>
              <a:rPr lang="en-US" sz="2400" b="1" dirty="0" smtClean="0">
                <a:latin typeface="Bookman Old Style" pitchFamily="18" charset="0"/>
              </a:rPr>
              <a:t>Artificial Neuron at a Glance</a:t>
            </a:r>
          </a:p>
          <a:p>
            <a:r>
              <a:rPr lang="en-US" sz="2200" dirty="0" smtClean="0">
                <a:latin typeface="Bookman Old Style" pitchFamily="18" charset="0"/>
              </a:rPr>
              <a:t>The artificial neuron has the following characteristics:</a:t>
            </a:r>
          </a:p>
          <a:p>
            <a:pPr lvl="1">
              <a:buFont typeface="Arial" pitchFamily="34" charset="0"/>
              <a:buChar char="•"/>
            </a:pPr>
            <a:r>
              <a:rPr lang="en-US" sz="2200" dirty="0" smtClean="0">
                <a:latin typeface="Bookman Old Style" pitchFamily="18" charset="0"/>
              </a:rPr>
              <a:t>A neuron is a mathematical function modeled on the working of biological </a:t>
            </a:r>
          </a:p>
          <a:p>
            <a:pPr lvl="1"/>
            <a:r>
              <a:rPr lang="en-US" sz="2200" dirty="0" smtClean="0">
                <a:latin typeface="Bookman Old Style" pitchFamily="18" charset="0"/>
              </a:rPr>
              <a:t> neurons</a:t>
            </a:r>
          </a:p>
          <a:p>
            <a:pPr lvl="1">
              <a:buFont typeface="Arial" pitchFamily="34" charset="0"/>
              <a:buChar char="•"/>
            </a:pPr>
            <a:r>
              <a:rPr lang="en-US" sz="2200" dirty="0" smtClean="0">
                <a:latin typeface="Bookman Old Style" pitchFamily="18" charset="0"/>
              </a:rPr>
              <a:t>It is an elementary unit in an artificial neural network</a:t>
            </a:r>
          </a:p>
          <a:p>
            <a:pPr lvl="1">
              <a:buFont typeface="Arial" pitchFamily="34" charset="0"/>
              <a:buChar char="•"/>
            </a:pPr>
            <a:r>
              <a:rPr lang="en-US" sz="2200" dirty="0" smtClean="0">
                <a:latin typeface="Bookman Old Style" pitchFamily="18" charset="0"/>
              </a:rPr>
              <a:t>One or more inputs are separately weighted</a:t>
            </a:r>
          </a:p>
          <a:p>
            <a:pPr lvl="1">
              <a:buFont typeface="Arial" pitchFamily="34" charset="0"/>
              <a:buChar char="•"/>
            </a:pPr>
            <a:r>
              <a:rPr lang="en-US" sz="2200" dirty="0" smtClean="0">
                <a:latin typeface="Bookman Old Style" pitchFamily="18" charset="0"/>
              </a:rPr>
              <a:t>Inputs are summed and passed through a nonlinear function to produce </a:t>
            </a:r>
          </a:p>
          <a:p>
            <a:pPr lvl="1"/>
            <a:r>
              <a:rPr lang="en-US" sz="2200" dirty="0" smtClean="0">
                <a:latin typeface="Bookman Old Style" pitchFamily="18" charset="0"/>
              </a:rPr>
              <a:t> output</a:t>
            </a:r>
          </a:p>
          <a:p>
            <a:pPr lvl="1">
              <a:buFont typeface="Arial" pitchFamily="34" charset="0"/>
              <a:buChar char="•"/>
            </a:pPr>
            <a:r>
              <a:rPr lang="en-US" sz="2200" dirty="0" smtClean="0">
                <a:latin typeface="Bookman Old Style" pitchFamily="18" charset="0"/>
              </a:rPr>
              <a:t>Every neuron holds an internal state called activation signal</a:t>
            </a:r>
          </a:p>
          <a:p>
            <a:pPr lvl="1">
              <a:buFont typeface="Arial" pitchFamily="34" charset="0"/>
              <a:buChar char="•"/>
            </a:pPr>
            <a:r>
              <a:rPr lang="en-US" sz="2200" dirty="0" smtClean="0">
                <a:latin typeface="Bookman Old Style" pitchFamily="18" charset="0"/>
              </a:rPr>
              <a:t>Each connection link carries information about the input signal</a:t>
            </a:r>
          </a:p>
          <a:p>
            <a:pPr lvl="1">
              <a:buFont typeface="Arial" pitchFamily="34" charset="0"/>
              <a:buChar char="•"/>
            </a:pPr>
            <a:r>
              <a:rPr lang="en-US" sz="2200" dirty="0" smtClean="0">
                <a:latin typeface="Bookman Old Style" pitchFamily="18" charset="0"/>
              </a:rPr>
              <a:t>Every neuron is connected to another neuron via connection link</a:t>
            </a:r>
            <a:endParaRPr lang="en-US" sz="2200" dirty="0">
              <a:latin typeface="Bookman Old Style"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70</a:t>
            </a:fld>
            <a:endParaRPr lang="en-US"/>
          </a:p>
        </p:txBody>
      </p:sp>
      <p:pic>
        <p:nvPicPr>
          <p:cNvPr id="4" name="Picture 4" descr="https://miro.medium.com/v2/resize:fit:371/1*x--fpDrCCHYdy6w0w18hLA.png"/>
          <p:cNvPicPr>
            <a:picLocks noChangeAspect="1" noChangeArrowheads="1"/>
          </p:cNvPicPr>
          <p:nvPr/>
        </p:nvPicPr>
        <p:blipFill>
          <a:blip r:embed="rId2"/>
          <a:srcRect t="2751" b="2253"/>
          <a:stretch>
            <a:fillRect/>
          </a:stretch>
        </p:blipFill>
        <p:spPr bwMode="auto">
          <a:xfrm>
            <a:off x="3780431" y="232011"/>
            <a:ext cx="4749420" cy="6335877"/>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71</a:t>
            </a:fld>
            <a:endParaRPr lang="en-US"/>
          </a:p>
        </p:txBody>
      </p:sp>
      <p:sp>
        <p:nvSpPr>
          <p:cNvPr id="5" name="Rectangle 4"/>
          <p:cNvSpPr/>
          <p:nvPr/>
        </p:nvSpPr>
        <p:spPr>
          <a:xfrm>
            <a:off x="395813" y="323711"/>
            <a:ext cx="4927952" cy="400110"/>
          </a:xfrm>
          <a:prstGeom prst="rect">
            <a:avLst/>
          </a:prstGeom>
        </p:spPr>
        <p:txBody>
          <a:bodyPr wrap="none">
            <a:spAutoFit/>
          </a:bodyPr>
          <a:lstStyle/>
          <a:p>
            <a:r>
              <a:rPr lang="en-US" sz="2000" dirty="0" smtClean="0">
                <a:latin typeface="Bookman Old Style" pitchFamily="18" charset="0"/>
              </a:rPr>
              <a:t>Now we will calculate the derivative of</a:t>
            </a:r>
            <a:endParaRPr lang="en-US" sz="2000" dirty="0">
              <a:latin typeface="Bookman Old Style" pitchFamily="18" charset="0"/>
            </a:endParaRPr>
          </a:p>
        </p:txBody>
      </p:sp>
      <p:sp>
        <p:nvSpPr>
          <p:cNvPr id="6" name="Rectangle 5"/>
          <p:cNvSpPr/>
          <p:nvPr/>
        </p:nvSpPr>
        <p:spPr>
          <a:xfrm>
            <a:off x="6023701" y="337361"/>
            <a:ext cx="2773516" cy="400110"/>
          </a:xfrm>
          <a:prstGeom prst="rect">
            <a:avLst/>
          </a:prstGeom>
        </p:spPr>
        <p:txBody>
          <a:bodyPr wrap="none">
            <a:spAutoFit/>
          </a:bodyPr>
          <a:lstStyle/>
          <a:p>
            <a:r>
              <a:rPr lang="en-US" sz="2000" dirty="0" smtClean="0">
                <a:latin typeface="Bookman Old Style" pitchFamily="18" charset="0"/>
              </a:rPr>
              <a:t>which will be simply</a:t>
            </a:r>
            <a:endParaRPr lang="en-US" sz="2000" dirty="0">
              <a:latin typeface="Bookman Old Style" pitchFamily="18" charset="0"/>
            </a:endParaRPr>
          </a:p>
        </p:txBody>
      </p:sp>
      <p:sp>
        <p:nvSpPr>
          <p:cNvPr id="7" name="Rectangle 6"/>
          <p:cNvSpPr/>
          <p:nvPr/>
        </p:nvSpPr>
        <p:spPr>
          <a:xfrm>
            <a:off x="504953" y="1251761"/>
            <a:ext cx="2472152" cy="400110"/>
          </a:xfrm>
          <a:prstGeom prst="rect">
            <a:avLst/>
          </a:prstGeom>
        </p:spPr>
        <p:txBody>
          <a:bodyPr wrap="none">
            <a:spAutoFit/>
          </a:bodyPr>
          <a:lstStyle/>
          <a:p>
            <a:r>
              <a:rPr lang="en-US" sz="2000" dirty="0" smtClean="0">
                <a:latin typeface="Bookman Old Style" pitchFamily="18" charset="0"/>
              </a:rPr>
              <a:t>Using Chain Rule:</a:t>
            </a:r>
            <a:endParaRPr lang="en-US" sz="2000" dirty="0">
              <a:latin typeface="Bookman Old Style" pitchFamily="18" charset="0"/>
            </a:endParaRPr>
          </a:p>
        </p:txBody>
      </p:sp>
      <p:pic>
        <p:nvPicPr>
          <p:cNvPr id="114690" name="Picture 2" descr="https://miro.medium.com/v2/resize:fit:84/1*5f0ll3RJgskxPoLQ9ffT_A.png"/>
          <p:cNvPicPr>
            <a:picLocks noChangeAspect="1" noChangeArrowheads="1"/>
          </p:cNvPicPr>
          <p:nvPr/>
        </p:nvPicPr>
        <p:blipFill>
          <a:blip r:embed="rId2"/>
          <a:srcRect l="16376" t="21263" r="10276" b="10912"/>
          <a:stretch>
            <a:fillRect/>
          </a:stretch>
        </p:blipFill>
        <p:spPr bwMode="auto">
          <a:xfrm>
            <a:off x="5268035" y="327546"/>
            <a:ext cx="709683" cy="406252"/>
          </a:xfrm>
          <a:prstGeom prst="rect">
            <a:avLst/>
          </a:prstGeom>
          <a:noFill/>
        </p:spPr>
      </p:pic>
      <p:pic>
        <p:nvPicPr>
          <p:cNvPr id="114692" name="Picture 4" descr="https://miro.medium.com/v2/resize:fit:97/1*Ogtc-qhyS5NvQF_NEA9ffA.png"/>
          <p:cNvPicPr>
            <a:picLocks noChangeAspect="1" noChangeArrowheads="1"/>
          </p:cNvPicPr>
          <p:nvPr/>
        </p:nvPicPr>
        <p:blipFill>
          <a:blip r:embed="rId3"/>
          <a:srcRect/>
          <a:stretch>
            <a:fillRect/>
          </a:stretch>
        </p:blipFill>
        <p:spPr bwMode="auto">
          <a:xfrm>
            <a:off x="8685426" y="218861"/>
            <a:ext cx="923925" cy="838201"/>
          </a:xfrm>
          <a:prstGeom prst="rect">
            <a:avLst/>
          </a:prstGeom>
          <a:noFill/>
        </p:spPr>
      </p:pic>
      <p:pic>
        <p:nvPicPr>
          <p:cNvPr id="76802" name="Picture 2" descr="https://miro.medium.com/v2/resize:fit:280/1*QBpa5rFBY9LJZ_twL1DVBg.png"/>
          <p:cNvPicPr>
            <a:picLocks noChangeAspect="1" noChangeArrowheads="1"/>
          </p:cNvPicPr>
          <p:nvPr/>
        </p:nvPicPr>
        <p:blipFill>
          <a:blip r:embed="rId4"/>
          <a:srcRect/>
          <a:stretch>
            <a:fillRect/>
          </a:stretch>
        </p:blipFill>
        <p:spPr bwMode="auto">
          <a:xfrm>
            <a:off x="2380160" y="1820767"/>
            <a:ext cx="5953232" cy="1318218"/>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72</a:t>
            </a:fld>
            <a:endParaRPr lang="en-US"/>
          </a:p>
        </p:txBody>
      </p:sp>
      <p:sp>
        <p:nvSpPr>
          <p:cNvPr id="4" name="Rectangle 3"/>
          <p:cNvSpPr/>
          <p:nvPr/>
        </p:nvSpPr>
        <p:spPr>
          <a:xfrm>
            <a:off x="318449" y="278726"/>
            <a:ext cx="5167952" cy="400110"/>
          </a:xfrm>
          <a:prstGeom prst="rect">
            <a:avLst/>
          </a:prstGeom>
        </p:spPr>
        <p:txBody>
          <a:bodyPr wrap="square">
            <a:spAutoFit/>
          </a:bodyPr>
          <a:lstStyle/>
          <a:p>
            <a:r>
              <a:rPr lang="en-US" sz="2000" dirty="0" smtClean="0">
                <a:latin typeface="Bookman Old Style" pitchFamily="18" charset="0"/>
              </a:rPr>
              <a:t>By symmetry we get the final matrix as,</a:t>
            </a:r>
          </a:p>
        </p:txBody>
      </p:sp>
      <p:pic>
        <p:nvPicPr>
          <p:cNvPr id="119810" name="Picture 2" descr="https://miro.medium.com/v2/resize:fit:667/1*jVJ87PgK9J_0gjKOsBqFtQ.png"/>
          <p:cNvPicPr>
            <a:picLocks noChangeAspect="1" noChangeArrowheads="1"/>
          </p:cNvPicPr>
          <p:nvPr/>
        </p:nvPicPr>
        <p:blipFill>
          <a:blip r:embed="rId2"/>
          <a:srcRect t="11829" r="70011" b="16887"/>
          <a:stretch>
            <a:fillRect/>
          </a:stretch>
        </p:blipFill>
        <p:spPr bwMode="auto">
          <a:xfrm>
            <a:off x="4208961" y="600501"/>
            <a:ext cx="5330825" cy="2374710"/>
          </a:xfrm>
          <a:prstGeom prst="rect">
            <a:avLst/>
          </a:prstGeom>
          <a:noFill/>
        </p:spPr>
      </p:pic>
      <p:pic>
        <p:nvPicPr>
          <p:cNvPr id="119812" name="Picture 4" descr="https://miro.medium.com/v2/resize:fit:667/1*jVJ87PgK9J_0gjKOsBqFtQ.png"/>
          <p:cNvPicPr>
            <a:picLocks noChangeAspect="1" noChangeArrowheads="1"/>
          </p:cNvPicPr>
          <p:nvPr/>
        </p:nvPicPr>
        <p:blipFill>
          <a:blip r:embed="rId2"/>
          <a:srcRect l="30204" t="10173" r="2988" b="18758"/>
          <a:stretch>
            <a:fillRect/>
          </a:stretch>
        </p:blipFill>
        <p:spPr bwMode="auto">
          <a:xfrm>
            <a:off x="526316" y="3152633"/>
            <a:ext cx="11158814" cy="2224586"/>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73</a:t>
            </a:fld>
            <a:endParaRPr lang="en-US"/>
          </a:p>
        </p:txBody>
      </p:sp>
      <p:pic>
        <p:nvPicPr>
          <p:cNvPr id="75778" name="Picture 2" descr="https://miro.medium.com/v2/resize:fit:293/1*XPvo_APUoU1jijzlc25hwg.png"/>
          <p:cNvPicPr>
            <a:picLocks noChangeAspect="1" noChangeArrowheads="1"/>
          </p:cNvPicPr>
          <p:nvPr/>
        </p:nvPicPr>
        <p:blipFill>
          <a:blip r:embed="rId2"/>
          <a:srcRect/>
          <a:stretch>
            <a:fillRect/>
          </a:stretch>
        </p:blipFill>
        <p:spPr bwMode="auto">
          <a:xfrm>
            <a:off x="2216387" y="557875"/>
            <a:ext cx="5317950" cy="1107152"/>
          </a:xfrm>
          <a:prstGeom prst="rect">
            <a:avLst/>
          </a:prstGeom>
          <a:noFill/>
        </p:spPr>
      </p:pic>
      <p:pic>
        <p:nvPicPr>
          <p:cNvPr id="75780" name="Picture 4" descr="https://miro.medium.com/v2/resize:fit:295/1*83KCFYsJVbrNmcY5EXcsyQ.png"/>
          <p:cNvPicPr>
            <a:picLocks noChangeAspect="1" noChangeArrowheads="1"/>
          </p:cNvPicPr>
          <p:nvPr/>
        </p:nvPicPr>
        <p:blipFill>
          <a:blip r:embed="rId3"/>
          <a:srcRect/>
          <a:stretch>
            <a:fillRect/>
          </a:stretch>
        </p:blipFill>
        <p:spPr bwMode="auto">
          <a:xfrm>
            <a:off x="2038966" y="2396343"/>
            <a:ext cx="5603780" cy="321030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74</a:t>
            </a:fld>
            <a:endParaRPr lang="en-US"/>
          </a:p>
        </p:txBody>
      </p:sp>
      <p:sp>
        <p:nvSpPr>
          <p:cNvPr id="4" name="Rectangle 3"/>
          <p:cNvSpPr/>
          <p:nvPr/>
        </p:nvSpPr>
        <p:spPr>
          <a:xfrm>
            <a:off x="391764" y="432896"/>
            <a:ext cx="5128327" cy="400110"/>
          </a:xfrm>
          <a:prstGeom prst="rect">
            <a:avLst/>
          </a:prstGeom>
        </p:spPr>
        <p:txBody>
          <a:bodyPr wrap="none">
            <a:spAutoFit/>
          </a:bodyPr>
          <a:lstStyle/>
          <a:p>
            <a:r>
              <a:rPr lang="en-US" sz="2000" dirty="0" smtClean="0">
                <a:latin typeface="Bookman Old Style" pitchFamily="18" charset="0"/>
              </a:rPr>
              <a:t>by symmetry we get the final matrix as,</a:t>
            </a:r>
            <a:endParaRPr lang="en-US" sz="2000" dirty="0">
              <a:latin typeface="Bookman Old Style" pitchFamily="18" charset="0"/>
            </a:endParaRPr>
          </a:p>
        </p:txBody>
      </p:sp>
      <p:pic>
        <p:nvPicPr>
          <p:cNvPr id="74754" name="Picture 2" descr="https://miro.medium.com/v2/resize:fit:467/1*PFKvtJ5comzoRzO_xt4Ztw.png"/>
          <p:cNvPicPr>
            <a:picLocks noChangeAspect="1" noChangeArrowheads="1"/>
          </p:cNvPicPr>
          <p:nvPr/>
        </p:nvPicPr>
        <p:blipFill>
          <a:blip r:embed="rId2"/>
          <a:srcRect l="2476" t="8543" r="2322" b="9461"/>
          <a:stretch>
            <a:fillRect/>
          </a:stretch>
        </p:blipFill>
        <p:spPr bwMode="auto">
          <a:xfrm>
            <a:off x="471372" y="928048"/>
            <a:ext cx="11224760" cy="1842448"/>
          </a:xfrm>
          <a:prstGeom prst="rect">
            <a:avLst/>
          </a:prstGeom>
          <a:noFill/>
        </p:spPr>
      </p:pic>
      <p:pic>
        <p:nvPicPr>
          <p:cNvPr id="74756" name="Picture 4" descr="https://miro.medium.com/v2/resize:fit:404/1*Eopo2MSYtHmJzaHPe34xhQ.png"/>
          <p:cNvPicPr>
            <a:picLocks noChangeAspect="1" noChangeArrowheads="1"/>
          </p:cNvPicPr>
          <p:nvPr/>
        </p:nvPicPr>
        <p:blipFill>
          <a:blip r:embed="rId3"/>
          <a:srcRect/>
          <a:stretch>
            <a:fillRect/>
          </a:stretch>
        </p:blipFill>
        <p:spPr bwMode="auto">
          <a:xfrm>
            <a:off x="674189" y="3497783"/>
            <a:ext cx="10757316" cy="2875721"/>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75</a:t>
            </a:fld>
            <a:endParaRPr lang="en-US"/>
          </a:p>
        </p:txBody>
      </p:sp>
      <p:pic>
        <p:nvPicPr>
          <p:cNvPr id="73730" name="Picture 2" descr="https://miro.medium.com/v2/resize:fit:467/1*SnkGxvihsSH7B2N-rvhdvQ.png"/>
          <p:cNvPicPr>
            <a:picLocks noChangeAspect="1" noChangeArrowheads="1"/>
          </p:cNvPicPr>
          <p:nvPr/>
        </p:nvPicPr>
        <p:blipFill>
          <a:blip r:embed="rId2"/>
          <a:srcRect/>
          <a:stretch>
            <a:fillRect/>
          </a:stretch>
        </p:blipFill>
        <p:spPr bwMode="auto">
          <a:xfrm>
            <a:off x="879570" y="541337"/>
            <a:ext cx="10363548" cy="1819726"/>
          </a:xfrm>
          <a:prstGeom prst="rect">
            <a:avLst/>
          </a:prstGeom>
          <a:noFill/>
        </p:spPr>
      </p:pic>
      <p:pic>
        <p:nvPicPr>
          <p:cNvPr id="73732" name="Picture 4" descr="https://miro.medium.com/v2/resize:fit:467/1*RVkCVGJLLxMEuVoOIC0EoA.png"/>
          <p:cNvPicPr>
            <a:picLocks noChangeAspect="1" noChangeArrowheads="1"/>
          </p:cNvPicPr>
          <p:nvPr/>
        </p:nvPicPr>
        <p:blipFill>
          <a:blip r:embed="rId3"/>
          <a:srcRect/>
          <a:stretch>
            <a:fillRect/>
          </a:stretch>
        </p:blipFill>
        <p:spPr bwMode="auto">
          <a:xfrm>
            <a:off x="278406" y="2657308"/>
            <a:ext cx="11425703" cy="3033808"/>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76</a:t>
            </a:fld>
            <a:endParaRPr lang="en-US"/>
          </a:p>
        </p:txBody>
      </p:sp>
      <p:pic>
        <p:nvPicPr>
          <p:cNvPr id="122882" name="Picture 2" descr="https://miro.medium.com/v2/resize:fit:667/1*qwQzpZh6h6WG5bx0jlbEqg.png"/>
          <p:cNvPicPr>
            <a:picLocks noChangeAspect="1" noChangeArrowheads="1"/>
          </p:cNvPicPr>
          <p:nvPr/>
        </p:nvPicPr>
        <p:blipFill>
          <a:blip r:embed="rId2"/>
          <a:srcRect r="70131"/>
          <a:stretch>
            <a:fillRect/>
          </a:stretch>
        </p:blipFill>
        <p:spPr bwMode="auto">
          <a:xfrm>
            <a:off x="450364" y="388936"/>
            <a:ext cx="3534782" cy="2040365"/>
          </a:xfrm>
          <a:prstGeom prst="rect">
            <a:avLst/>
          </a:prstGeom>
          <a:noFill/>
        </p:spPr>
      </p:pic>
      <p:pic>
        <p:nvPicPr>
          <p:cNvPr id="122884" name="Picture 4" descr="https://miro.medium.com/v2/resize:fit:667/1*qwQzpZh6h6WG5bx0jlbEqg.png"/>
          <p:cNvPicPr>
            <a:picLocks noChangeAspect="1" noChangeArrowheads="1"/>
          </p:cNvPicPr>
          <p:nvPr/>
        </p:nvPicPr>
        <p:blipFill>
          <a:blip r:embed="rId2"/>
          <a:srcRect l="29774" t="11912" r="1867" b="9418"/>
          <a:stretch>
            <a:fillRect/>
          </a:stretch>
        </p:blipFill>
        <p:spPr bwMode="auto">
          <a:xfrm>
            <a:off x="1069189" y="2893324"/>
            <a:ext cx="10730092" cy="2129051"/>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77</a:t>
            </a:fld>
            <a:endParaRPr lang="en-US"/>
          </a:p>
        </p:txBody>
      </p:sp>
      <p:pic>
        <p:nvPicPr>
          <p:cNvPr id="121858" name="Picture 2" descr="https://miro.medium.com/v2/resize:fit:467/1*qiY4a3PADk24ozlBkKMQfg.png"/>
          <p:cNvPicPr>
            <a:picLocks noChangeAspect="1" noChangeArrowheads="1"/>
          </p:cNvPicPr>
          <p:nvPr/>
        </p:nvPicPr>
        <p:blipFill>
          <a:blip r:embed="rId2"/>
          <a:srcRect/>
          <a:stretch>
            <a:fillRect/>
          </a:stretch>
        </p:blipFill>
        <p:spPr bwMode="auto">
          <a:xfrm>
            <a:off x="469474" y="806306"/>
            <a:ext cx="9835335" cy="2400917"/>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78</a:t>
            </a:fld>
            <a:endParaRPr lang="en-US"/>
          </a:p>
        </p:txBody>
      </p:sp>
      <p:pic>
        <p:nvPicPr>
          <p:cNvPr id="123906" name="Picture 2" descr="https://miro.medium.com/v2/resize:fit:467/1*uI5V3-JnHI0WYl_t7LiUmQ.png"/>
          <p:cNvPicPr>
            <a:picLocks noChangeAspect="1" noChangeArrowheads="1"/>
          </p:cNvPicPr>
          <p:nvPr/>
        </p:nvPicPr>
        <p:blipFill>
          <a:blip r:embed="rId2"/>
          <a:srcRect/>
          <a:stretch>
            <a:fillRect/>
          </a:stretch>
        </p:blipFill>
        <p:spPr bwMode="auto">
          <a:xfrm>
            <a:off x="245660" y="1170225"/>
            <a:ext cx="11644066" cy="4862086"/>
          </a:xfrm>
          <a:prstGeom prst="rect">
            <a:avLst/>
          </a:prstGeom>
          <a:noFill/>
        </p:spPr>
      </p:pic>
      <p:sp>
        <p:nvSpPr>
          <p:cNvPr id="5" name="Rectangle 4"/>
          <p:cNvSpPr/>
          <p:nvPr/>
        </p:nvSpPr>
        <p:spPr>
          <a:xfrm>
            <a:off x="400334" y="348988"/>
            <a:ext cx="9753600" cy="400110"/>
          </a:xfrm>
          <a:prstGeom prst="rect">
            <a:avLst/>
          </a:prstGeom>
        </p:spPr>
        <p:txBody>
          <a:bodyPr wrap="square">
            <a:spAutoFit/>
          </a:bodyPr>
          <a:lstStyle/>
          <a:p>
            <a:r>
              <a:rPr lang="en-US" sz="2000" dirty="0" smtClean="0">
                <a:latin typeface="Bookman Old Style" pitchFamily="18" charset="0"/>
              </a:rPr>
              <a:t>Consider a learning rate (</a:t>
            </a:r>
            <a:r>
              <a:rPr lang="en-US" sz="2000" dirty="0" err="1" smtClean="0">
                <a:latin typeface="Bookman Old Style" pitchFamily="18" charset="0"/>
              </a:rPr>
              <a:t>lr</a:t>
            </a:r>
            <a:r>
              <a:rPr lang="en-US" sz="2000" dirty="0" smtClean="0">
                <a:latin typeface="Bookman Old Style" pitchFamily="18" charset="0"/>
              </a:rPr>
              <a:t>) of 0.01 We get our final Weight matrix as</a:t>
            </a:r>
            <a:endParaRPr lang="en-US" sz="2000" dirty="0">
              <a:latin typeface="Bookman Old Style"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79</a:t>
            </a:fld>
            <a:endParaRPr lang="en-US"/>
          </a:p>
        </p:txBody>
      </p:sp>
      <p:sp>
        <p:nvSpPr>
          <p:cNvPr id="4" name="Rectangle 3"/>
          <p:cNvSpPr/>
          <p:nvPr/>
        </p:nvSpPr>
        <p:spPr>
          <a:xfrm>
            <a:off x="386688" y="348987"/>
            <a:ext cx="6996752" cy="830997"/>
          </a:xfrm>
          <a:prstGeom prst="rect">
            <a:avLst/>
          </a:prstGeom>
          <a:ln>
            <a:solidFill>
              <a:schemeClr val="accent6">
                <a:lumMod val="75000"/>
              </a:schemeClr>
            </a:solidFill>
          </a:ln>
        </p:spPr>
        <p:txBody>
          <a:bodyPr wrap="square">
            <a:spAutoFit/>
          </a:bodyPr>
          <a:lstStyle/>
          <a:p>
            <a:r>
              <a:rPr lang="en-US" sz="2400" b="1" dirty="0" err="1" smtClean="0">
                <a:latin typeface="Bookman Old Style" pitchFamily="18" charset="0"/>
              </a:rPr>
              <a:t>BackPropagating</a:t>
            </a:r>
            <a:r>
              <a:rPr lang="en-US" sz="2400" b="1" dirty="0" smtClean="0">
                <a:latin typeface="Bookman Old Style" pitchFamily="18" charset="0"/>
              </a:rPr>
              <a:t> the error —</a:t>
            </a:r>
          </a:p>
          <a:p>
            <a:r>
              <a:rPr lang="en-US" sz="2400" b="1" dirty="0" smtClean="0">
                <a:latin typeface="Bookman Old Style" pitchFamily="18" charset="0"/>
              </a:rPr>
              <a:t> (Input Layer — Hidden Layer 1) Weights.</a:t>
            </a:r>
            <a:endParaRPr lang="en-US" sz="2400" b="1" dirty="0">
              <a:latin typeface="Bookman Old Style" pitchFamily="18" charset="0"/>
            </a:endParaRPr>
          </a:p>
        </p:txBody>
      </p:sp>
      <p:pic>
        <p:nvPicPr>
          <p:cNvPr id="120834" name="Picture 2" descr="https://miro.medium.com/v2/resize:fit:667/1*5WUEzefqt5hy-EUEWj_GCA.png"/>
          <p:cNvPicPr>
            <a:picLocks noChangeAspect="1" noChangeArrowheads="1"/>
          </p:cNvPicPr>
          <p:nvPr/>
        </p:nvPicPr>
        <p:blipFill>
          <a:blip r:embed="rId2"/>
          <a:srcRect l="5714" t="3430" r="3632" b="4084"/>
          <a:stretch>
            <a:fillRect/>
          </a:stretch>
        </p:blipFill>
        <p:spPr bwMode="auto">
          <a:xfrm>
            <a:off x="1091821" y="1348865"/>
            <a:ext cx="8188657" cy="5122761"/>
          </a:xfrm>
          <a:prstGeom prst="rect">
            <a:avLst/>
          </a:prstGeom>
          <a:noFill/>
          <a:ln>
            <a:solidFill>
              <a:schemeClr val="accent6">
                <a:lumMod val="75000"/>
              </a:schemeClr>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a:t>
            </a:fld>
            <a:endParaRPr lang="en-US"/>
          </a:p>
        </p:txBody>
      </p:sp>
      <p:graphicFrame>
        <p:nvGraphicFramePr>
          <p:cNvPr id="4" name="Table 3"/>
          <p:cNvGraphicFramePr>
            <a:graphicFrameLocks noGrp="1"/>
          </p:cNvGraphicFramePr>
          <p:nvPr/>
        </p:nvGraphicFramePr>
        <p:xfrm>
          <a:off x="2055694" y="1543788"/>
          <a:ext cx="6934200" cy="3535680"/>
        </p:xfrm>
        <a:graphic>
          <a:graphicData uri="http://schemas.openxmlformats.org/drawingml/2006/table">
            <a:tbl>
              <a:tblPr/>
              <a:tblGrid>
                <a:gridCol w="4476750"/>
                <a:gridCol w="2457450"/>
              </a:tblGrid>
              <a:tr h="0">
                <a:tc>
                  <a:txBody>
                    <a:bodyPr/>
                    <a:lstStyle/>
                    <a:p>
                      <a:pPr algn="ctr"/>
                      <a:r>
                        <a:rPr lang="en-US" sz="2200" b="1" i="0" dirty="0">
                          <a:solidFill>
                            <a:schemeClr val="tx1"/>
                          </a:solidFill>
                          <a:latin typeface="Roboto"/>
                        </a:rPr>
                        <a:t>Biological Neuron</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200" b="1" i="0" dirty="0">
                          <a:solidFill>
                            <a:schemeClr val="tx1"/>
                          </a:solidFill>
                          <a:latin typeface="Roboto"/>
                        </a:rPr>
                        <a:t>Artificial Neuron</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ctr"/>
                      <a:r>
                        <a:rPr lang="en-US" sz="2200" b="0" i="0" dirty="0">
                          <a:solidFill>
                            <a:schemeClr val="tx1"/>
                          </a:solidFill>
                          <a:latin typeface="Roboto"/>
                        </a:rPr>
                        <a:t>Cell Nucleus (Soma)</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200" b="0" i="0">
                          <a:solidFill>
                            <a:schemeClr val="tx1"/>
                          </a:solidFill>
                          <a:latin typeface="Roboto"/>
                        </a:rPr>
                        <a:t>Node</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ctr"/>
                      <a:r>
                        <a:rPr lang="en-US" sz="2200" b="0" i="0" dirty="0">
                          <a:solidFill>
                            <a:schemeClr val="tx1"/>
                          </a:solidFill>
                          <a:latin typeface="Roboto"/>
                        </a:rPr>
                        <a:t>Dendrites</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200" b="0" i="0">
                          <a:solidFill>
                            <a:schemeClr val="tx1"/>
                          </a:solidFill>
                          <a:latin typeface="Roboto"/>
                        </a:rPr>
                        <a:t>Input</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ctr"/>
                      <a:r>
                        <a:rPr lang="en-US" sz="2200" b="0" i="0" dirty="0">
                          <a:solidFill>
                            <a:schemeClr val="tx1"/>
                          </a:solidFill>
                          <a:latin typeface="Roboto"/>
                        </a:rPr>
                        <a:t>Synapse</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200" b="0" i="0" dirty="0">
                          <a:solidFill>
                            <a:schemeClr val="tx1"/>
                          </a:solidFill>
                          <a:latin typeface="Roboto"/>
                        </a:rPr>
                        <a:t>Weights or interconnections</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ctr"/>
                      <a:r>
                        <a:rPr lang="en-US" sz="2200" b="0" i="0" dirty="0">
                          <a:solidFill>
                            <a:schemeClr val="tx1"/>
                          </a:solidFill>
                          <a:latin typeface="Roboto"/>
                        </a:rPr>
                        <a:t>Axon</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200" b="0" i="0" dirty="0">
                          <a:solidFill>
                            <a:schemeClr val="tx1"/>
                          </a:solidFill>
                          <a:latin typeface="Roboto"/>
                        </a:rPr>
                        <a:t>Output</a:t>
                      </a:r>
                    </a:p>
                  </a:txBody>
                  <a:tcPr marL="114300" marR="1143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80</a:t>
            </a:fld>
            <a:endParaRPr lang="en-US"/>
          </a:p>
        </p:txBody>
      </p:sp>
      <p:pic>
        <p:nvPicPr>
          <p:cNvPr id="124930" name="Picture 2" descr="https://miro.medium.com/v2/resize:fit:193/1*7A1uJwrNa7iNrbzfpbzVoQ.png"/>
          <p:cNvPicPr>
            <a:picLocks noChangeAspect="1" noChangeArrowheads="1"/>
          </p:cNvPicPr>
          <p:nvPr/>
        </p:nvPicPr>
        <p:blipFill>
          <a:blip r:embed="rId2"/>
          <a:srcRect b="14511"/>
          <a:stretch>
            <a:fillRect/>
          </a:stretch>
        </p:blipFill>
        <p:spPr bwMode="auto">
          <a:xfrm>
            <a:off x="2830536" y="374104"/>
            <a:ext cx="3256612" cy="908785"/>
          </a:xfrm>
          <a:prstGeom prst="rect">
            <a:avLst/>
          </a:prstGeom>
          <a:noFill/>
        </p:spPr>
      </p:pic>
      <p:pic>
        <p:nvPicPr>
          <p:cNvPr id="124932" name="Picture 4" descr="https://miro.medium.com/v2/resize:fit:168/1*RQOpwNKOpB_3uv_jJ-N6Ug.png"/>
          <p:cNvPicPr>
            <a:picLocks noChangeAspect="1" noChangeArrowheads="1"/>
          </p:cNvPicPr>
          <p:nvPr/>
        </p:nvPicPr>
        <p:blipFill>
          <a:blip r:embed="rId3"/>
          <a:srcRect l="13144" t="4768" r="5974" b="4074"/>
          <a:stretch>
            <a:fillRect/>
          </a:stretch>
        </p:blipFill>
        <p:spPr bwMode="auto">
          <a:xfrm>
            <a:off x="2906973" y="1334069"/>
            <a:ext cx="2729552" cy="3039728"/>
          </a:xfrm>
          <a:prstGeom prst="rect">
            <a:avLst/>
          </a:prstGeom>
          <a:noFill/>
        </p:spPr>
      </p:pic>
      <p:pic>
        <p:nvPicPr>
          <p:cNvPr id="124934" name="Picture 6" descr="https://miro.medium.com/v2/resize:fit:467/1*9yud65-wXnz8TkvdWv5a-A.png"/>
          <p:cNvPicPr>
            <a:picLocks noChangeAspect="1" noChangeArrowheads="1"/>
          </p:cNvPicPr>
          <p:nvPr/>
        </p:nvPicPr>
        <p:blipFill>
          <a:blip r:embed="rId4"/>
          <a:srcRect t="9671" b="10162"/>
          <a:stretch>
            <a:fillRect/>
          </a:stretch>
        </p:blipFill>
        <p:spPr bwMode="auto">
          <a:xfrm>
            <a:off x="960792" y="4421874"/>
            <a:ext cx="9330077" cy="1937982"/>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81</a:t>
            </a:fld>
            <a:endParaRPr lang="en-US"/>
          </a:p>
        </p:txBody>
      </p:sp>
      <p:pic>
        <p:nvPicPr>
          <p:cNvPr id="126978" name="Picture 2" descr="https://miro.medium.com/v2/resize:fit:253/1*a8Yzzi2xJQDbaRFZFvVkZA.png"/>
          <p:cNvPicPr>
            <a:picLocks noChangeAspect="1" noChangeArrowheads="1"/>
          </p:cNvPicPr>
          <p:nvPr/>
        </p:nvPicPr>
        <p:blipFill>
          <a:blip r:embed="rId2"/>
          <a:srcRect l="9402" t="3377" r="7347" b="1237"/>
          <a:stretch>
            <a:fillRect/>
          </a:stretch>
        </p:blipFill>
        <p:spPr bwMode="auto">
          <a:xfrm>
            <a:off x="3179928" y="357905"/>
            <a:ext cx="3944203" cy="6251695"/>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82</a:t>
            </a:fld>
            <a:endParaRPr lang="en-US"/>
          </a:p>
        </p:txBody>
      </p:sp>
      <p:sp>
        <p:nvSpPr>
          <p:cNvPr id="125953" name="Rectangle 1"/>
          <p:cNvSpPr>
            <a:spLocks noChangeArrowheads="1"/>
          </p:cNvSpPr>
          <p:nvPr/>
        </p:nvSpPr>
        <p:spPr bwMode="auto">
          <a:xfrm>
            <a:off x="409432" y="382138"/>
            <a:ext cx="4640239"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92929"/>
                </a:solidFill>
                <a:effectLst/>
                <a:latin typeface="Bookman Old Style" pitchFamily="18" charset="0"/>
                <a:cs typeface="Arial" pitchFamily="34" charset="0"/>
              </a:rPr>
              <a:t>Now we will calculate the change in</a:t>
            </a:r>
            <a:r>
              <a:rPr kumimoji="0" lang="en-US" sz="2000" b="0" i="0" u="none" strike="noStrike" cap="none" normalizeH="0" baseline="0" dirty="0" smtClean="0">
                <a:ln>
                  <a:noFill/>
                </a:ln>
                <a:solidFill>
                  <a:schemeClr val="tx1"/>
                </a:solidFill>
                <a:effectLst/>
                <a:latin typeface="Bookman Old Style" pitchFamily="18" charset="0"/>
                <a:cs typeface="Arial" pitchFamily="34" charset="0"/>
              </a:rPr>
              <a:t>  </a:t>
            </a:r>
          </a:p>
        </p:txBody>
      </p:sp>
      <p:pic>
        <p:nvPicPr>
          <p:cNvPr id="125954" name="Picture 2" descr="https://miro.medium.com/v2/resize:fit:50/1*cyUmqHVNq71EFtZhTAJGjA.png"/>
          <p:cNvPicPr>
            <a:picLocks noChangeAspect="1" noChangeArrowheads="1"/>
          </p:cNvPicPr>
          <p:nvPr/>
        </p:nvPicPr>
        <p:blipFill>
          <a:blip r:embed="rId2"/>
          <a:srcRect/>
          <a:stretch>
            <a:fillRect/>
          </a:stretch>
        </p:blipFill>
        <p:spPr bwMode="auto">
          <a:xfrm>
            <a:off x="4949398" y="400856"/>
            <a:ext cx="714375" cy="495300"/>
          </a:xfrm>
          <a:prstGeom prst="rect">
            <a:avLst/>
          </a:prstGeom>
          <a:noFill/>
        </p:spPr>
      </p:pic>
      <p:sp>
        <p:nvSpPr>
          <p:cNvPr id="8" name="Rectangle 7"/>
          <p:cNvSpPr/>
          <p:nvPr/>
        </p:nvSpPr>
        <p:spPr>
          <a:xfrm>
            <a:off x="415118" y="1019749"/>
            <a:ext cx="6652783" cy="400110"/>
          </a:xfrm>
          <a:prstGeom prst="rect">
            <a:avLst/>
          </a:prstGeom>
        </p:spPr>
        <p:txBody>
          <a:bodyPr wrap="none">
            <a:spAutoFit/>
          </a:bodyPr>
          <a:lstStyle/>
          <a:p>
            <a:r>
              <a:rPr lang="en-US" sz="2000" dirty="0" smtClean="0">
                <a:latin typeface="Bookman Old Style" pitchFamily="18" charset="0"/>
              </a:rPr>
              <a:t>and generalize it to all variables. This will be simply</a:t>
            </a:r>
            <a:endParaRPr lang="en-US" sz="2000" dirty="0">
              <a:latin typeface="Bookman Old Style" pitchFamily="18" charset="0"/>
            </a:endParaRPr>
          </a:p>
        </p:txBody>
      </p:sp>
      <p:pic>
        <p:nvPicPr>
          <p:cNvPr id="125958" name="Picture 6" descr="https://miro.medium.com/v2/resize:fit:75/1*E9klthwW9PKngcQ5K2i5rQ.png"/>
          <p:cNvPicPr>
            <a:picLocks noChangeAspect="1" noChangeArrowheads="1"/>
          </p:cNvPicPr>
          <p:nvPr/>
        </p:nvPicPr>
        <p:blipFill>
          <a:blip r:embed="rId3"/>
          <a:srcRect l="15428" t="7407" r="12082" b="17270"/>
          <a:stretch>
            <a:fillRect/>
          </a:stretch>
        </p:blipFill>
        <p:spPr bwMode="auto">
          <a:xfrm>
            <a:off x="7083189" y="764275"/>
            <a:ext cx="1064525" cy="914400"/>
          </a:xfrm>
          <a:prstGeom prst="rect">
            <a:avLst/>
          </a:prstGeom>
          <a:noFill/>
        </p:spPr>
      </p:pic>
      <p:sp>
        <p:nvSpPr>
          <p:cNvPr id="10" name="Rectangle 9"/>
          <p:cNvSpPr/>
          <p:nvPr/>
        </p:nvSpPr>
        <p:spPr>
          <a:xfrm>
            <a:off x="378851" y="2111570"/>
            <a:ext cx="2343911" cy="400110"/>
          </a:xfrm>
          <a:prstGeom prst="rect">
            <a:avLst/>
          </a:prstGeom>
        </p:spPr>
        <p:txBody>
          <a:bodyPr wrap="none">
            <a:spAutoFit/>
          </a:bodyPr>
          <a:lstStyle/>
          <a:p>
            <a:r>
              <a:rPr lang="en-US" sz="2000" dirty="0" smtClean="0">
                <a:latin typeface="Bookman Old Style" pitchFamily="18" charset="0"/>
              </a:rPr>
              <a:t>Using chain rule,</a:t>
            </a:r>
            <a:endParaRPr lang="en-US" sz="2000" dirty="0">
              <a:latin typeface="Bookman Old Style" pitchFamily="18" charset="0"/>
            </a:endParaRPr>
          </a:p>
        </p:txBody>
      </p:sp>
      <p:pic>
        <p:nvPicPr>
          <p:cNvPr id="125960" name="Picture 8" descr="https://miro.medium.com/v2/resize:fit:279/1*I3P_AMzXm1IhhaqfA9s2QA.png"/>
          <p:cNvPicPr>
            <a:picLocks noChangeAspect="1" noChangeArrowheads="1"/>
          </p:cNvPicPr>
          <p:nvPr/>
        </p:nvPicPr>
        <p:blipFill>
          <a:blip r:embed="rId4"/>
          <a:srcRect/>
          <a:stretch>
            <a:fillRect/>
          </a:stretch>
        </p:blipFill>
        <p:spPr bwMode="auto">
          <a:xfrm>
            <a:off x="1875193" y="2916071"/>
            <a:ext cx="5618264" cy="1369326"/>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83</a:t>
            </a:fld>
            <a:endParaRPr lang="en-US"/>
          </a:p>
        </p:txBody>
      </p:sp>
      <p:sp>
        <p:nvSpPr>
          <p:cNvPr id="4" name="Rectangle 3"/>
          <p:cNvSpPr/>
          <p:nvPr/>
        </p:nvSpPr>
        <p:spPr>
          <a:xfrm>
            <a:off x="557887" y="378304"/>
            <a:ext cx="1907895" cy="400110"/>
          </a:xfrm>
          <a:prstGeom prst="rect">
            <a:avLst/>
          </a:prstGeom>
        </p:spPr>
        <p:txBody>
          <a:bodyPr wrap="none">
            <a:spAutoFit/>
          </a:bodyPr>
          <a:lstStyle/>
          <a:p>
            <a:r>
              <a:rPr lang="en-US" sz="2000" dirty="0" smtClean="0">
                <a:latin typeface="Bookman Old Style" pitchFamily="18" charset="0"/>
              </a:rPr>
              <a:t>By symmetry,</a:t>
            </a:r>
            <a:endParaRPr lang="en-US" sz="2000" dirty="0">
              <a:latin typeface="Bookman Old Style" pitchFamily="18" charset="0"/>
            </a:endParaRPr>
          </a:p>
        </p:txBody>
      </p:sp>
      <p:pic>
        <p:nvPicPr>
          <p:cNvPr id="130050" name="Picture 2" descr="https://miro.medium.com/v2/resize:fit:667/1*694OMkKfagOiEl3J3WaI6A.png"/>
          <p:cNvPicPr>
            <a:picLocks noChangeAspect="1" noChangeArrowheads="1"/>
          </p:cNvPicPr>
          <p:nvPr/>
        </p:nvPicPr>
        <p:blipFill>
          <a:blip r:embed="rId2"/>
          <a:srcRect l="2508" r="69339" b="10863"/>
          <a:stretch>
            <a:fillRect/>
          </a:stretch>
        </p:blipFill>
        <p:spPr bwMode="auto">
          <a:xfrm>
            <a:off x="2442949" y="397515"/>
            <a:ext cx="5186150" cy="2707954"/>
          </a:xfrm>
          <a:prstGeom prst="rect">
            <a:avLst/>
          </a:prstGeom>
          <a:noFill/>
        </p:spPr>
      </p:pic>
      <p:pic>
        <p:nvPicPr>
          <p:cNvPr id="130052" name="Picture 4" descr="https://miro.medium.com/v2/resize:fit:667/1*694OMkKfagOiEl3J3WaI6A.png"/>
          <p:cNvPicPr>
            <a:picLocks noChangeAspect="1" noChangeArrowheads="1"/>
          </p:cNvPicPr>
          <p:nvPr/>
        </p:nvPicPr>
        <p:blipFill>
          <a:blip r:embed="rId2"/>
          <a:srcRect l="29989" t="4690" r="4584" b="13701"/>
          <a:stretch>
            <a:fillRect/>
          </a:stretch>
        </p:blipFill>
        <p:spPr bwMode="auto">
          <a:xfrm>
            <a:off x="655092" y="3125337"/>
            <a:ext cx="10947102" cy="2251881"/>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84</a:t>
            </a:fld>
            <a:endParaRPr lang="en-US"/>
          </a:p>
        </p:txBody>
      </p:sp>
      <p:pic>
        <p:nvPicPr>
          <p:cNvPr id="129026" name="Picture 2" descr="https://miro.medium.com/v2/resize:fit:299/1*EseVF4m3sKRhk4sO7iPyXg.png"/>
          <p:cNvPicPr>
            <a:picLocks noChangeAspect="1" noChangeArrowheads="1"/>
          </p:cNvPicPr>
          <p:nvPr/>
        </p:nvPicPr>
        <p:blipFill>
          <a:blip r:embed="rId2"/>
          <a:srcRect/>
          <a:stretch>
            <a:fillRect/>
          </a:stretch>
        </p:blipFill>
        <p:spPr bwMode="auto">
          <a:xfrm>
            <a:off x="1806954" y="1243675"/>
            <a:ext cx="7936118" cy="2946187"/>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85</a:t>
            </a:fld>
            <a:endParaRPr lang="en-US"/>
          </a:p>
        </p:txBody>
      </p:sp>
      <p:pic>
        <p:nvPicPr>
          <p:cNvPr id="128002" name="Picture 2" descr="https://miro.medium.com/v2/resize:fit:435/1*RS49rPtPZ8RRrgalLy8Big.png"/>
          <p:cNvPicPr>
            <a:picLocks noChangeAspect="1" noChangeArrowheads="1"/>
          </p:cNvPicPr>
          <p:nvPr/>
        </p:nvPicPr>
        <p:blipFill>
          <a:blip r:embed="rId2"/>
          <a:srcRect/>
          <a:stretch>
            <a:fillRect/>
          </a:stretch>
        </p:blipFill>
        <p:spPr bwMode="auto">
          <a:xfrm>
            <a:off x="1547647" y="963874"/>
            <a:ext cx="8426924" cy="4358754"/>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86</a:t>
            </a:fld>
            <a:endParaRPr lang="en-US"/>
          </a:p>
        </p:txBody>
      </p:sp>
      <p:pic>
        <p:nvPicPr>
          <p:cNvPr id="107522" name="Picture 2" descr="https://miro.medium.com/v2/resize:fit:1000/1*v2c2bzyFcU536kdyc4Yuow.png"/>
          <p:cNvPicPr>
            <a:picLocks noChangeAspect="1" noChangeArrowheads="1"/>
          </p:cNvPicPr>
          <p:nvPr/>
        </p:nvPicPr>
        <p:blipFill>
          <a:blip r:embed="rId2"/>
          <a:srcRect t="7236" r="3627"/>
          <a:stretch>
            <a:fillRect/>
          </a:stretch>
        </p:blipFill>
        <p:spPr bwMode="auto">
          <a:xfrm>
            <a:off x="301340" y="300251"/>
            <a:ext cx="11463030" cy="1721268"/>
          </a:xfrm>
          <a:prstGeom prst="rect">
            <a:avLst/>
          </a:prstGeom>
          <a:noFill/>
        </p:spPr>
      </p:pic>
      <p:pic>
        <p:nvPicPr>
          <p:cNvPr id="107526" name="Picture 6" descr="https://miro.medium.com/v2/resize:fit:700/1*IwLmjt6D8YFRoBi-WaigbA.png"/>
          <p:cNvPicPr>
            <a:picLocks noChangeAspect="1" noChangeArrowheads="1"/>
          </p:cNvPicPr>
          <p:nvPr/>
        </p:nvPicPr>
        <p:blipFill>
          <a:blip r:embed="rId3"/>
          <a:srcRect r="2998"/>
          <a:stretch>
            <a:fillRect/>
          </a:stretch>
        </p:blipFill>
        <p:spPr bwMode="auto">
          <a:xfrm>
            <a:off x="824315" y="2939314"/>
            <a:ext cx="9670813" cy="3147586"/>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87</a:t>
            </a:fld>
            <a:endParaRPr lang="en-US"/>
          </a:p>
        </p:txBody>
      </p:sp>
      <p:pic>
        <p:nvPicPr>
          <p:cNvPr id="106498" name="Picture 2" descr="https://miro.medium.com/v2/resize:fit:700/1*yGQXQF0KYBm75h0CJSnOnQ.png"/>
          <p:cNvPicPr>
            <a:picLocks noChangeAspect="1" noChangeArrowheads="1"/>
          </p:cNvPicPr>
          <p:nvPr/>
        </p:nvPicPr>
        <p:blipFill>
          <a:blip r:embed="rId2"/>
          <a:srcRect/>
          <a:stretch>
            <a:fillRect/>
          </a:stretch>
        </p:blipFill>
        <p:spPr bwMode="auto">
          <a:xfrm>
            <a:off x="750032" y="1261801"/>
            <a:ext cx="10860672" cy="4483906"/>
          </a:xfrm>
          <a:prstGeom prst="rect">
            <a:avLst/>
          </a:prstGeom>
          <a:noFill/>
          <a:ln>
            <a:solidFill>
              <a:schemeClr val="accent6">
                <a:lumMod val="75000"/>
              </a:schemeClr>
            </a:solid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88</a:t>
            </a:fld>
            <a:endParaRPr lang="en-US"/>
          </a:p>
        </p:txBody>
      </p:sp>
      <p:pic>
        <p:nvPicPr>
          <p:cNvPr id="76802" name="Picture 2" descr="https://miro.medium.com/v2/resize:fit:557/1*sJr26IbYs56wc-yEuJspvg.png"/>
          <p:cNvPicPr>
            <a:picLocks noChangeAspect="1" noChangeArrowheads="1"/>
          </p:cNvPicPr>
          <p:nvPr/>
        </p:nvPicPr>
        <p:blipFill>
          <a:blip r:embed="rId2"/>
          <a:srcRect l="3756" t="3720" r="6981" b="5231"/>
          <a:stretch>
            <a:fillRect/>
          </a:stretch>
        </p:blipFill>
        <p:spPr bwMode="auto">
          <a:xfrm>
            <a:off x="6550924" y="1924335"/>
            <a:ext cx="4854262" cy="3511296"/>
          </a:xfrm>
          <a:prstGeom prst="rect">
            <a:avLst/>
          </a:prstGeom>
          <a:noFill/>
          <a:ln>
            <a:solidFill>
              <a:schemeClr val="accent6">
                <a:lumMod val="75000"/>
              </a:schemeClr>
            </a:solidFill>
          </a:ln>
        </p:spPr>
      </p:pic>
      <p:pic>
        <p:nvPicPr>
          <p:cNvPr id="76804" name="Picture 4" descr="https://miro.medium.com/v2/resize:fit:594/1*jRe924T9vaM_gsAh_zHVdQ.png"/>
          <p:cNvPicPr>
            <a:picLocks noChangeAspect="1" noChangeArrowheads="1"/>
          </p:cNvPicPr>
          <p:nvPr/>
        </p:nvPicPr>
        <p:blipFill>
          <a:blip r:embed="rId3"/>
          <a:srcRect l="3522" t="6754" r="5298" b="3650"/>
          <a:stretch>
            <a:fillRect/>
          </a:stretch>
        </p:blipFill>
        <p:spPr bwMode="auto">
          <a:xfrm>
            <a:off x="395785" y="1883391"/>
            <a:ext cx="5158853" cy="3507475"/>
          </a:xfrm>
          <a:prstGeom prst="rect">
            <a:avLst/>
          </a:prstGeom>
          <a:noFill/>
          <a:ln>
            <a:solidFill>
              <a:schemeClr val="accent6">
                <a:lumMod val="75000"/>
              </a:schemeClr>
            </a:solidFill>
          </a:ln>
        </p:spPr>
      </p:pic>
      <p:sp>
        <p:nvSpPr>
          <p:cNvPr id="6" name="Rectangle 5"/>
          <p:cNvSpPr/>
          <p:nvPr/>
        </p:nvSpPr>
        <p:spPr>
          <a:xfrm>
            <a:off x="398372" y="1347295"/>
            <a:ext cx="2233304"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Initial Weights:</a:t>
            </a:r>
            <a:endParaRPr lang="en-US" sz="2000" b="1" dirty="0">
              <a:latin typeface="Bookman Old Style" pitchFamily="18" charset="0"/>
            </a:endParaRPr>
          </a:p>
        </p:txBody>
      </p:sp>
      <p:sp>
        <p:nvSpPr>
          <p:cNvPr id="7" name="Rectangle 6"/>
          <p:cNvSpPr/>
          <p:nvPr/>
        </p:nvSpPr>
        <p:spPr>
          <a:xfrm>
            <a:off x="6528491" y="1445104"/>
            <a:ext cx="2093843" cy="400110"/>
          </a:xfrm>
          <a:prstGeom prst="rect">
            <a:avLst/>
          </a:prstGeom>
          <a:ln>
            <a:solidFill>
              <a:schemeClr val="accent6">
                <a:lumMod val="75000"/>
              </a:schemeClr>
            </a:solidFill>
          </a:ln>
        </p:spPr>
        <p:txBody>
          <a:bodyPr wrap="none">
            <a:spAutoFit/>
          </a:bodyPr>
          <a:lstStyle/>
          <a:p>
            <a:r>
              <a:rPr lang="en-US" sz="2000" b="1" dirty="0" smtClean="0">
                <a:latin typeface="Bookman Old Style" pitchFamily="18" charset="0"/>
              </a:rPr>
              <a:t>Final Weights:</a:t>
            </a:r>
            <a:endParaRPr lang="en-US" sz="2000" b="1" dirty="0">
              <a:latin typeface="Bookman Old Style"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F77D22B-E02C-400F-B8E0-07033C416E21}" type="datetime1">
              <a:rPr lang="en-US" smtClean="0"/>
              <a:pPr>
                <a:defRPr/>
              </a:pPr>
              <a:t>12/18/2023</a:t>
            </a:fld>
            <a:endParaRPr lang="en-US" dirty="0"/>
          </a:p>
        </p:txBody>
      </p:sp>
      <p:sp>
        <p:nvSpPr>
          <p:cNvPr id="3" name="Slide Number Placeholder 2"/>
          <p:cNvSpPr>
            <a:spLocks noGrp="1"/>
          </p:cNvSpPr>
          <p:nvPr>
            <p:ph type="sldNum" sz="quarter" idx="12"/>
          </p:nvPr>
        </p:nvSpPr>
        <p:spPr/>
        <p:txBody>
          <a:bodyPr/>
          <a:lstStyle/>
          <a:p>
            <a:fld id="{F19D4706-70F8-4D15-B113-C379CF5D8CC9}" type="slidenum">
              <a:rPr lang="en-US" smtClean="0"/>
              <a:pPr/>
              <a:t>9</a:t>
            </a:fld>
            <a:endParaRPr lang="en-US"/>
          </a:p>
        </p:txBody>
      </p:sp>
      <p:sp>
        <p:nvSpPr>
          <p:cNvPr id="4" name="Rectangle 3"/>
          <p:cNvSpPr/>
          <p:nvPr/>
        </p:nvSpPr>
        <p:spPr>
          <a:xfrm>
            <a:off x="523164" y="1167853"/>
            <a:ext cx="10900012" cy="769441"/>
          </a:xfrm>
          <a:prstGeom prst="rect">
            <a:avLst/>
          </a:prstGeom>
          <a:ln>
            <a:solidFill>
              <a:schemeClr val="accent6">
                <a:lumMod val="75000"/>
              </a:schemeClr>
            </a:solidFill>
          </a:ln>
        </p:spPr>
        <p:txBody>
          <a:bodyPr wrap="square">
            <a:spAutoFit/>
          </a:bodyPr>
          <a:lstStyle/>
          <a:p>
            <a:r>
              <a:rPr lang="en-US" sz="2200" dirty="0" smtClean="0">
                <a:latin typeface="Bookman Old Style" pitchFamily="18" charset="0"/>
              </a:rPr>
              <a:t>A perceptron works by taking in some numerical inputs along with </a:t>
            </a:r>
            <a:r>
              <a:rPr lang="en-US" sz="2200" dirty="0" smtClean="0">
                <a:latin typeface="Bookman Old Style" pitchFamily="18" charset="0"/>
                <a:hlinkClick r:id="rId2"/>
              </a:rPr>
              <a:t>weights and a bias</a:t>
            </a:r>
            <a:r>
              <a:rPr lang="en-US" sz="2200" dirty="0" smtClean="0">
                <a:latin typeface="Bookman Old Style" pitchFamily="18" charset="0"/>
              </a:rPr>
              <a:t>. </a:t>
            </a:r>
            <a:endParaRPr lang="en-US" sz="2200" dirty="0">
              <a:latin typeface="Bookman Old Style" pitchFamily="18" charset="0"/>
            </a:endParaRPr>
          </a:p>
        </p:txBody>
      </p:sp>
      <p:sp>
        <p:nvSpPr>
          <p:cNvPr id="5" name="Rectangle 4"/>
          <p:cNvSpPr/>
          <p:nvPr/>
        </p:nvSpPr>
        <p:spPr>
          <a:xfrm>
            <a:off x="380295" y="323713"/>
            <a:ext cx="2291012" cy="523220"/>
          </a:xfrm>
          <a:prstGeom prst="rect">
            <a:avLst/>
          </a:prstGeom>
          <a:ln w="38100">
            <a:solidFill>
              <a:schemeClr val="accent6">
                <a:lumMod val="75000"/>
              </a:schemeClr>
            </a:solidFill>
          </a:ln>
        </p:spPr>
        <p:txBody>
          <a:bodyPr wrap="none">
            <a:spAutoFit/>
          </a:bodyPr>
          <a:lstStyle/>
          <a:p>
            <a:r>
              <a:rPr lang="en-US" sz="2800" b="1" dirty="0" smtClean="0">
                <a:latin typeface="Bookman Old Style" pitchFamily="18" charset="0"/>
              </a:rPr>
              <a:t>Perceptron</a:t>
            </a:r>
            <a:r>
              <a:rPr lang="en-US" dirty="0" smtClean="0"/>
              <a:t> </a:t>
            </a:r>
            <a:endParaRPr lang="en-US" dirty="0"/>
          </a:p>
        </p:txBody>
      </p:sp>
      <p:pic>
        <p:nvPicPr>
          <p:cNvPr id="6" name="Picture 5" descr="https://miro.medium.com/v2/resize:fit:700/1*fd0HBTmH4ZVQllH3gW94hw.png"/>
          <p:cNvPicPr/>
          <p:nvPr/>
        </p:nvPicPr>
        <p:blipFill>
          <a:blip r:embed="rId3">
            <a:extLst>
              <a:ext uri="{28A0092B-C50C-407E-A947-70E740481C1C}">
                <a14:useLocalDpi xmlns:a14="http://schemas.microsoft.com/office/drawing/2010/main" val="0"/>
              </a:ext>
            </a:extLst>
          </a:blip>
          <a:srcRect/>
          <a:stretch>
            <a:fillRect/>
          </a:stretch>
        </p:blipFill>
        <p:spPr bwMode="auto">
          <a:xfrm>
            <a:off x="405523" y="2361061"/>
            <a:ext cx="6322824" cy="3384645"/>
          </a:xfrm>
          <a:prstGeom prst="rect">
            <a:avLst/>
          </a:prstGeom>
          <a:noFill/>
          <a:ln>
            <a:solidFill>
              <a:schemeClr val="accent6">
                <a:lumMod val="75000"/>
              </a:schemeClr>
            </a:solidFill>
          </a:ln>
        </p:spPr>
      </p:pic>
      <p:pic>
        <p:nvPicPr>
          <p:cNvPr id="7" name="Picture 6" descr="https://miro.medium.com/v2/resize:fit:700/1*dRV-BwTtg_GNJiMoDwcmyw.png"/>
          <p:cNvPicPr/>
          <p:nvPr/>
        </p:nvPicPr>
        <p:blipFill>
          <a:blip r:embed="rId4">
            <a:extLst>
              <a:ext uri="{28A0092B-C50C-407E-A947-70E740481C1C}">
                <a14:useLocalDpi xmlns:a14="http://schemas.microsoft.com/office/drawing/2010/main" val="0"/>
              </a:ext>
            </a:extLst>
          </a:blip>
          <a:srcRect/>
          <a:stretch>
            <a:fillRect/>
          </a:stretch>
        </p:blipFill>
        <p:spPr bwMode="auto">
          <a:xfrm>
            <a:off x="7192369" y="2661315"/>
            <a:ext cx="4039738" cy="559557"/>
          </a:xfrm>
          <a:prstGeom prst="rect">
            <a:avLst/>
          </a:prstGeom>
          <a:noFill/>
          <a:ln>
            <a:solidFill>
              <a:schemeClr val="accent6">
                <a:lumMod val="75000"/>
              </a:schemeClr>
            </a:solidFill>
          </a:ln>
        </p:spPr>
      </p:pic>
      <p:sp>
        <p:nvSpPr>
          <p:cNvPr id="8" name="Rectangle 7"/>
          <p:cNvSpPr/>
          <p:nvPr/>
        </p:nvSpPr>
        <p:spPr>
          <a:xfrm>
            <a:off x="7096835" y="3679041"/>
            <a:ext cx="4367283" cy="1446550"/>
          </a:xfrm>
          <a:prstGeom prst="rect">
            <a:avLst/>
          </a:prstGeom>
          <a:ln>
            <a:solidFill>
              <a:schemeClr val="accent6">
                <a:lumMod val="75000"/>
              </a:schemeClr>
            </a:solidFill>
          </a:ln>
        </p:spPr>
        <p:txBody>
          <a:bodyPr wrap="square">
            <a:spAutoFit/>
          </a:bodyPr>
          <a:lstStyle/>
          <a:p>
            <a:pPr algn="just"/>
            <a:r>
              <a:rPr lang="en-US" sz="2200" dirty="0" smtClean="0">
                <a:latin typeface="Bookman Old Style" pitchFamily="18" charset="0"/>
              </a:rPr>
              <a:t>This function is called the </a:t>
            </a:r>
            <a:r>
              <a:rPr lang="en-US" sz="2200" b="1" dirty="0" smtClean="0">
                <a:latin typeface="Bookman Old Style" pitchFamily="18" charset="0"/>
              </a:rPr>
              <a:t>Weighted Sum </a:t>
            </a:r>
            <a:r>
              <a:rPr lang="en-US" sz="2200" dirty="0" smtClean="0">
                <a:latin typeface="Bookman Old Style" pitchFamily="18" charset="0"/>
              </a:rPr>
              <a:t>because it is the sum of the weights and inputs. </a:t>
            </a:r>
            <a:endParaRPr lang="en-US" sz="2200" dirty="0">
              <a:latin typeface="Bookman Old Style" pitchFamily="18" charset="0"/>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wrap="square" rtlCol="0">
        <a:spAutoFit/>
      </a:bodyPr>
      <a:lstStyle>
        <a:defPPr algn="ctr">
          <a:defRPr sz="2400" b="1"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theme>
</file>

<file path=docProps/app.xml><?xml version="1.0" encoding="utf-8"?>
<Properties xmlns="http://schemas.openxmlformats.org/officeDocument/2006/extended-properties" xmlns:vt="http://schemas.openxmlformats.org/officeDocument/2006/docPropsVTypes">
  <TotalTime>3402</TotalTime>
  <Words>2700</Words>
  <Application>Microsoft Office PowerPoint</Application>
  <PresentationFormat>Widescreen</PresentationFormat>
  <Paragraphs>470</Paragraphs>
  <Slides>88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8" baseType="lpstr">
      <vt:lpstr>Arial</vt:lpstr>
      <vt:lpstr>Bookman Old Style</vt:lpstr>
      <vt:lpstr>Calibri</vt:lpstr>
      <vt:lpstr>Cambria</vt:lpstr>
      <vt:lpstr>Helvetica</vt:lpstr>
      <vt:lpstr>Roboto</vt:lpstr>
      <vt:lpstr>Symbol</vt:lpstr>
      <vt:lpstr>Times New Roman</vt:lpstr>
      <vt:lpstr>1_Office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pardhasaradhi</dc:creator>
  <cp:lastModifiedBy>Giribabu</cp:lastModifiedBy>
  <cp:revision>387</cp:revision>
  <dcterms:created xsi:type="dcterms:W3CDTF">2017-10-27T03:09:05Z</dcterms:created>
  <dcterms:modified xsi:type="dcterms:W3CDTF">2023-12-18T04:40:55Z</dcterms:modified>
</cp:coreProperties>
</file>